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04" r:id="rId3"/>
    <p:sldId id="257" r:id="rId4"/>
    <p:sldId id="258" r:id="rId5"/>
    <p:sldId id="266" r:id="rId6"/>
    <p:sldId id="259" r:id="rId7"/>
    <p:sldId id="261" r:id="rId8"/>
    <p:sldId id="260" r:id="rId9"/>
    <p:sldId id="262" r:id="rId10"/>
    <p:sldId id="263" r:id="rId11"/>
    <p:sldId id="264" r:id="rId12"/>
    <p:sldId id="265" r:id="rId13"/>
    <p:sldId id="267" r:id="rId14"/>
    <p:sldId id="268" r:id="rId15"/>
    <p:sldId id="269" r:id="rId16"/>
    <p:sldId id="275" r:id="rId17"/>
    <p:sldId id="273" r:id="rId18"/>
    <p:sldId id="276" r:id="rId19"/>
    <p:sldId id="274" r:id="rId20"/>
    <p:sldId id="277" r:id="rId21"/>
    <p:sldId id="272" r:id="rId22"/>
    <p:sldId id="270" r:id="rId23"/>
    <p:sldId id="271" r:id="rId24"/>
    <p:sldId id="278" r:id="rId25"/>
    <p:sldId id="279" r:id="rId26"/>
    <p:sldId id="280" r:id="rId27"/>
    <p:sldId id="281" r:id="rId28"/>
    <p:sldId id="282" r:id="rId29"/>
    <p:sldId id="283" r:id="rId30"/>
    <p:sldId id="284" r:id="rId31"/>
    <p:sldId id="285" r:id="rId32"/>
    <p:sldId id="286" r:id="rId33"/>
    <p:sldId id="287" r:id="rId34"/>
    <p:sldId id="288" r:id="rId35"/>
    <p:sldId id="306"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5"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83"/>
    <p:restoredTop sz="94694"/>
  </p:normalViewPr>
  <p:slideViewPr>
    <p:cSldViewPr snapToGrid="0" snapToObjects="1">
      <p:cViewPr varScale="1">
        <p:scale>
          <a:sx n="128" d="100"/>
          <a:sy n="128" d="100"/>
        </p:scale>
        <p:origin x="7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F6888-5C38-5D44-9D7E-49279644BF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B5CF29-BEB0-F74A-961D-BD3225710A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206AF5-6E9D-4648-A721-AB4BFBBF7751}"/>
              </a:ext>
            </a:extLst>
          </p:cNvPr>
          <p:cNvSpPr>
            <a:spLocks noGrp="1"/>
          </p:cNvSpPr>
          <p:nvPr>
            <p:ph type="dt" sz="half" idx="10"/>
          </p:nvPr>
        </p:nvSpPr>
        <p:spPr/>
        <p:txBody>
          <a:bodyPr/>
          <a:lstStyle/>
          <a:p>
            <a:fld id="{1464C7E3-3447-0945-B812-477D605CE795}" type="datetimeFigureOut">
              <a:rPr lang="en-US" smtClean="0"/>
              <a:t>4/17/20</a:t>
            </a:fld>
            <a:endParaRPr lang="en-US"/>
          </a:p>
        </p:txBody>
      </p:sp>
      <p:sp>
        <p:nvSpPr>
          <p:cNvPr id="5" name="Footer Placeholder 4">
            <a:extLst>
              <a:ext uri="{FF2B5EF4-FFF2-40B4-BE49-F238E27FC236}">
                <a16:creationId xmlns:a16="http://schemas.microsoft.com/office/drawing/2014/main" id="{3F7B309A-B90F-CA45-AA7C-3CF215665C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697897-7D5E-2E41-BDD6-31CD1457B2BB}"/>
              </a:ext>
            </a:extLst>
          </p:cNvPr>
          <p:cNvSpPr>
            <a:spLocks noGrp="1"/>
          </p:cNvSpPr>
          <p:nvPr>
            <p:ph type="sldNum" sz="quarter" idx="12"/>
          </p:nvPr>
        </p:nvSpPr>
        <p:spPr/>
        <p:txBody>
          <a:bodyPr/>
          <a:lstStyle/>
          <a:p>
            <a:fld id="{8F4DA5F2-9C21-BB4D-8126-1E515FC1E7A6}" type="slidenum">
              <a:rPr lang="en-US" smtClean="0"/>
              <a:t>‹#›</a:t>
            </a:fld>
            <a:endParaRPr lang="en-US"/>
          </a:p>
        </p:txBody>
      </p:sp>
    </p:spTree>
    <p:extLst>
      <p:ext uri="{BB962C8B-B14F-4D97-AF65-F5344CB8AC3E}">
        <p14:creationId xmlns:p14="http://schemas.microsoft.com/office/powerpoint/2010/main" val="2353586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AA760-73D4-9C44-B1C2-0A7D5B9420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513032-5A83-FA44-8673-E54C162D88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4C03B2-A54B-104F-8CC9-2DA0341D985C}"/>
              </a:ext>
            </a:extLst>
          </p:cNvPr>
          <p:cNvSpPr>
            <a:spLocks noGrp="1"/>
          </p:cNvSpPr>
          <p:nvPr>
            <p:ph type="dt" sz="half" idx="10"/>
          </p:nvPr>
        </p:nvSpPr>
        <p:spPr/>
        <p:txBody>
          <a:bodyPr/>
          <a:lstStyle/>
          <a:p>
            <a:fld id="{1464C7E3-3447-0945-B812-477D605CE795}" type="datetimeFigureOut">
              <a:rPr lang="en-US" smtClean="0"/>
              <a:t>4/17/20</a:t>
            </a:fld>
            <a:endParaRPr lang="en-US"/>
          </a:p>
        </p:txBody>
      </p:sp>
      <p:sp>
        <p:nvSpPr>
          <p:cNvPr id="5" name="Footer Placeholder 4">
            <a:extLst>
              <a:ext uri="{FF2B5EF4-FFF2-40B4-BE49-F238E27FC236}">
                <a16:creationId xmlns:a16="http://schemas.microsoft.com/office/drawing/2014/main" id="{4549B94B-3FB8-3C46-9BC1-491DA5927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9F2976-4FE9-144C-85CC-EA17A6BAEDF5}"/>
              </a:ext>
            </a:extLst>
          </p:cNvPr>
          <p:cNvSpPr>
            <a:spLocks noGrp="1"/>
          </p:cNvSpPr>
          <p:nvPr>
            <p:ph type="sldNum" sz="quarter" idx="12"/>
          </p:nvPr>
        </p:nvSpPr>
        <p:spPr/>
        <p:txBody>
          <a:bodyPr/>
          <a:lstStyle/>
          <a:p>
            <a:fld id="{8F4DA5F2-9C21-BB4D-8126-1E515FC1E7A6}" type="slidenum">
              <a:rPr lang="en-US" smtClean="0"/>
              <a:t>‹#›</a:t>
            </a:fld>
            <a:endParaRPr lang="en-US"/>
          </a:p>
        </p:txBody>
      </p:sp>
    </p:spTree>
    <p:extLst>
      <p:ext uri="{BB962C8B-B14F-4D97-AF65-F5344CB8AC3E}">
        <p14:creationId xmlns:p14="http://schemas.microsoft.com/office/powerpoint/2010/main" val="27365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1A1402-C493-B048-91F5-57CC6A08E1B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EBC9FB-6870-8B44-A49C-B5A23D774A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8EEE56-44F0-CE41-A61E-AB41AF1C65A9}"/>
              </a:ext>
            </a:extLst>
          </p:cNvPr>
          <p:cNvSpPr>
            <a:spLocks noGrp="1"/>
          </p:cNvSpPr>
          <p:nvPr>
            <p:ph type="dt" sz="half" idx="10"/>
          </p:nvPr>
        </p:nvSpPr>
        <p:spPr/>
        <p:txBody>
          <a:bodyPr/>
          <a:lstStyle/>
          <a:p>
            <a:fld id="{1464C7E3-3447-0945-B812-477D605CE795}" type="datetimeFigureOut">
              <a:rPr lang="en-US" smtClean="0"/>
              <a:t>4/17/20</a:t>
            </a:fld>
            <a:endParaRPr lang="en-US"/>
          </a:p>
        </p:txBody>
      </p:sp>
      <p:sp>
        <p:nvSpPr>
          <p:cNvPr id="5" name="Footer Placeholder 4">
            <a:extLst>
              <a:ext uri="{FF2B5EF4-FFF2-40B4-BE49-F238E27FC236}">
                <a16:creationId xmlns:a16="http://schemas.microsoft.com/office/drawing/2014/main" id="{59E8FA8C-5BCA-BC4E-90B4-1618CBC6C5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CC17DC-CECE-B747-A005-9EF84DC97211}"/>
              </a:ext>
            </a:extLst>
          </p:cNvPr>
          <p:cNvSpPr>
            <a:spLocks noGrp="1"/>
          </p:cNvSpPr>
          <p:nvPr>
            <p:ph type="sldNum" sz="quarter" idx="12"/>
          </p:nvPr>
        </p:nvSpPr>
        <p:spPr/>
        <p:txBody>
          <a:bodyPr/>
          <a:lstStyle/>
          <a:p>
            <a:fld id="{8F4DA5F2-9C21-BB4D-8126-1E515FC1E7A6}" type="slidenum">
              <a:rPr lang="en-US" smtClean="0"/>
              <a:t>‹#›</a:t>
            </a:fld>
            <a:endParaRPr lang="en-US"/>
          </a:p>
        </p:txBody>
      </p:sp>
    </p:spTree>
    <p:extLst>
      <p:ext uri="{BB962C8B-B14F-4D97-AF65-F5344CB8AC3E}">
        <p14:creationId xmlns:p14="http://schemas.microsoft.com/office/powerpoint/2010/main" val="2916324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4AF29-3E83-6947-8E0C-FEDC4D08F7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82EDA2-0A99-674E-AE65-0C3A7B6693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7F530D-2F76-6041-B968-DD8A711F4F41}"/>
              </a:ext>
            </a:extLst>
          </p:cNvPr>
          <p:cNvSpPr>
            <a:spLocks noGrp="1"/>
          </p:cNvSpPr>
          <p:nvPr>
            <p:ph type="dt" sz="half" idx="10"/>
          </p:nvPr>
        </p:nvSpPr>
        <p:spPr/>
        <p:txBody>
          <a:bodyPr/>
          <a:lstStyle/>
          <a:p>
            <a:fld id="{1464C7E3-3447-0945-B812-477D605CE795}" type="datetimeFigureOut">
              <a:rPr lang="en-US" smtClean="0"/>
              <a:t>4/17/20</a:t>
            </a:fld>
            <a:endParaRPr lang="en-US"/>
          </a:p>
        </p:txBody>
      </p:sp>
      <p:sp>
        <p:nvSpPr>
          <p:cNvPr id="5" name="Footer Placeholder 4">
            <a:extLst>
              <a:ext uri="{FF2B5EF4-FFF2-40B4-BE49-F238E27FC236}">
                <a16:creationId xmlns:a16="http://schemas.microsoft.com/office/drawing/2014/main" id="{ED97AE91-D892-BC48-8A85-6BED21EBD2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CDA01E-D5C5-554B-BAD9-B59B59C958C2}"/>
              </a:ext>
            </a:extLst>
          </p:cNvPr>
          <p:cNvSpPr>
            <a:spLocks noGrp="1"/>
          </p:cNvSpPr>
          <p:nvPr>
            <p:ph type="sldNum" sz="quarter" idx="12"/>
          </p:nvPr>
        </p:nvSpPr>
        <p:spPr/>
        <p:txBody>
          <a:bodyPr/>
          <a:lstStyle/>
          <a:p>
            <a:fld id="{8F4DA5F2-9C21-BB4D-8126-1E515FC1E7A6}" type="slidenum">
              <a:rPr lang="en-US" smtClean="0"/>
              <a:t>‹#›</a:t>
            </a:fld>
            <a:endParaRPr lang="en-US"/>
          </a:p>
        </p:txBody>
      </p:sp>
    </p:spTree>
    <p:extLst>
      <p:ext uri="{BB962C8B-B14F-4D97-AF65-F5344CB8AC3E}">
        <p14:creationId xmlns:p14="http://schemas.microsoft.com/office/powerpoint/2010/main" val="1445020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3445F-3645-984D-A1C1-E60238E0ED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114E1B-4856-7B43-9BB6-A455AEA30D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59BE48-8D0A-8147-8A9D-654A5A5229CC}"/>
              </a:ext>
            </a:extLst>
          </p:cNvPr>
          <p:cNvSpPr>
            <a:spLocks noGrp="1"/>
          </p:cNvSpPr>
          <p:nvPr>
            <p:ph type="dt" sz="half" idx="10"/>
          </p:nvPr>
        </p:nvSpPr>
        <p:spPr/>
        <p:txBody>
          <a:bodyPr/>
          <a:lstStyle/>
          <a:p>
            <a:fld id="{1464C7E3-3447-0945-B812-477D605CE795}" type="datetimeFigureOut">
              <a:rPr lang="en-US" smtClean="0"/>
              <a:t>4/17/20</a:t>
            </a:fld>
            <a:endParaRPr lang="en-US"/>
          </a:p>
        </p:txBody>
      </p:sp>
      <p:sp>
        <p:nvSpPr>
          <p:cNvPr id="5" name="Footer Placeholder 4">
            <a:extLst>
              <a:ext uri="{FF2B5EF4-FFF2-40B4-BE49-F238E27FC236}">
                <a16:creationId xmlns:a16="http://schemas.microsoft.com/office/drawing/2014/main" id="{307C2487-0794-B543-8B62-AC637EA7C8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44E727-F24F-8444-8FE6-FB930EC6DA77}"/>
              </a:ext>
            </a:extLst>
          </p:cNvPr>
          <p:cNvSpPr>
            <a:spLocks noGrp="1"/>
          </p:cNvSpPr>
          <p:nvPr>
            <p:ph type="sldNum" sz="quarter" idx="12"/>
          </p:nvPr>
        </p:nvSpPr>
        <p:spPr/>
        <p:txBody>
          <a:bodyPr/>
          <a:lstStyle/>
          <a:p>
            <a:fld id="{8F4DA5F2-9C21-BB4D-8126-1E515FC1E7A6}" type="slidenum">
              <a:rPr lang="en-US" smtClean="0"/>
              <a:t>‹#›</a:t>
            </a:fld>
            <a:endParaRPr lang="en-US"/>
          </a:p>
        </p:txBody>
      </p:sp>
    </p:spTree>
    <p:extLst>
      <p:ext uri="{BB962C8B-B14F-4D97-AF65-F5344CB8AC3E}">
        <p14:creationId xmlns:p14="http://schemas.microsoft.com/office/powerpoint/2010/main" val="2253477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650D7-324A-1A4B-A8CD-C062626521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1F6510-8614-DC4A-BB0E-789DB15C70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2649E6-A68D-EE40-8DB8-38C7C4289F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D86335-5CA5-B64B-91AC-81FDEA6562AA}"/>
              </a:ext>
            </a:extLst>
          </p:cNvPr>
          <p:cNvSpPr>
            <a:spLocks noGrp="1"/>
          </p:cNvSpPr>
          <p:nvPr>
            <p:ph type="dt" sz="half" idx="10"/>
          </p:nvPr>
        </p:nvSpPr>
        <p:spPr/>
        <p:txBody>
          <a:bodyPr/>
          <a:lstStyle/>
          <a:p>
            <a:fld id="{1464C7E3-3447-0945-B812-477D605CE795}" type="datetimeFigureOut">
              <a:rPr lang="en-US" smtClean="0"/>
              <a:t>4/17/20</a:t>
            </a:fld>
            <a:endParaRPr lang="en-US"/>
          </a:p>
        </p:txBody>
      </p:sp>
      <p:sp>
        <p:nvSpPr>
          <p:cNvPr id="6" name="Footer Placeholder 5">
            <a:extLst>
              <a:ext uri="{FF2B5EF4-FFF2-40B4-BE49-F238E27FC236}">
                <a16:creationId xmlns:a16="http://schemas.microsoft.com/office/drawing/2014/main" id="{C9B598C9-7330-414E-999B-DF0878168E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FD0BE6-60A8-0645-A6E3-AB811DC4CCD5}"/>
              </a:ext>
            </a:extLst>
          </p:cNvPr>
          <p:cNvSpPr>
            <a:spLocks noGrp="1"/>
          </p:cNvSpPr>
          <p:nvPr>
            <p:ph type="sldNum" sz="quarter" idx="12"/>
          </p:nvPr>
        </p:nvSpPr>
        <p:spPr/>
        <p:txBody>
          <a:bodyPr/>
          <a:lstStyle/>
          <a:p>
            <a:fld id="{8F4DA5F2-9C21-BB4D-8126-1E515FC1E7A6}" type="slidenum">
              <a:rPr lang="en-US" smtClean="0"/>
              <a:t>‹#›</a:t>
            </a:fld>
            <a:endParaRPr lang="en-US"/>
          </a:p>
        </p:txBody>
      </p:sp>
    </p:spTree>
    <p:extLst>
      <p:ext uri="{BB962C8B-B14F-4D97-AF65-F5344CB8AC3E}">
        <p14:creationId xmlns:p14="http://schemas.microsoft.com/office/powerpoint/2010/main" val="1855886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B8962-C721-0E42-9C49-8EA53B4D96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1C1CE9-807E-5646-A154-375A12D638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0943D5-E467-9741-BF91-45EB5F422C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BAEE35-F2F6-D041-B3C4-0ED0664FAA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60F81D-A2AC-144A-9EE0-02209616E2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2C75FA-A5EF-6B4B-80C6-5CE2A650F885}"/>
              </a:ext>
            </a:extLst>
          </p:cNvPr>
          <p:cNvSpPr>
            <a:spLocks noGrp="1"/>
          </p:cNvSpPr>
          <p:nvPr>
            <p:ph type="dt" sz="half" idx="10"/>
          </p:nvPr>
        </p:nvSpPr>
        <p:spPr/>
        <p:txBody>
          <a:bodyPr/>
          <a:lstStyle/>
          <a:p>
            <a:fld id="{1464C7E3-3447-0945-B812-477D605CE795}" type="datetimeFigureOut">
              <a:rPr lang="en-US" smtClean="0"/>
              <a:t>4/17/20</a:t>
            </a:fld>
            <a:endParaRPr lang="en-US"/>
          </a:p>
        </p:txBody>
      </p:sp>
      <p:sp>
        <p:nvSpPr>
          <p:cNvPr id="8" name="Footer Placeholder 7">
            <a:extLst>
              <a:ext uri="{FF2B5EF4-FFF2-40B4-BE49-F238E27FC236}">
                <a16:creationId xmlns:a16="http://schemas.microsoft.com/office/drawing/2014/main" id="{EB788917-38FF-6248-AAEC-4A200D449F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FF2414-93B5-1041-8061-08EF65E6845D}"/>
              </a:ext>
            </a:extLst>
          </p:cNvPr>
          <p:cNvSpPr>
            <a:spLocks noGrp="1"/>
          </p:cNvSpPr>
          <p:nvPr>
            <p:ph type="sldNum" sz="quarter" idx="12"/>
          </p:nvPr>
        </p:nvSpPr>
        <p:spPr/>
        <p:txBody>
          <a:bodyPr/>
          <a:lstStyle/>
          <a:p>
            <a:fld id="{8F4DA5F2-9C21-BB4D-8126-1E515FC1E7A6}" type="slidenum">
              <a:rPr lang="en-US" smtClean="0"/>
              <a:t>‹#›</a:t>
            </a:fld>
            <a:endParaRPr lang="en-US"/>
          </a:p>
        </p:txBody>
      </p:sp>
    </p:spTree>
    <p:extLst>
      <p:ext uri="{BB962C8B-B14F-4D97-AF65-F5344CB8AC3E}">
        <p14:creationId xmlns:p14="http://schemas.microsoft.com/office/powerpoint/2010/main" val="945187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97422-D7E6-FB4F-90D1-54AE5DA5BD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E526C2-E764-E14C-8CBF-7320140C4A42}"/>
              </a:ext>
            </a:extLst>
          </p:cNvPr>
          <p:cNvSpPr>
            <a:spLocks noGrp="1"/>
          </p:cNvSpPr>
          <p:nvPr>
            <p:ph type="dt" sz="half" idx="10"/>
          </p:nvPr>
        </p:nvSpPr>
        <p:spPr/>
        <p:txBody>
          <a:bodyPr/>
          <a:lstStyle/>
          <a:p>
            <a:fld id="{1464C7E3-3447-0945-B812-477D605CE795}" type="datetimeFigureOut">
              <a:rPr lang="en-US" smtClean="0"/>
              <a:t>4/17/20</a:t>
            </a:fld>
            <a:endParaRPr lang="en-US"/>
          </a:p>
        </p:txBody>
      </p:sp>
      <p:sp>
        <p:nvSpPr>
          <p:cNvPr id="4" name="Footer Placeholder 3">
            <a:extLst>
              <a:ext uri="{FF2B5EF4-FFF2-40B4-BE49-F238E27FC236}">
                <a16:creationId xmlns:a16="http://schemas.microsoft.com/office/drawing/2014/main" id="{FEEE3E53-F8A4-A04B-A203-A66C6EFA4B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9EFBAC-2122-A546-9DD4-0246535072D0}"/>
              </a:ext>
            </a:extLst>
          </p:cNvPr>
          <p:cNvSpPr>
            <a:spLocks noGrp="1"/>
          </p:cNvSpPr>
          <p:nvPr>
            <p:ph type="sldNum" sz="quarter" idx="12"/>
          </p:nvPr>
        </p:nvSpPr>
        <p:spPr/>
        <p:txBody>
          <a:bodyPr/>
          <a:lstStyle/>
          <a:p>
            <a:fld id="{8F4DA5F2-9C21-BB4D-8126-1E515FC1E7A6}" type="slidenum">
              <a:rPr lang="en-US" smtClean="0"/>
              <a:t>‹#›</a:t>
            </a:fld>
            <a:endParaRPr lang="en-US"/>
          </a:p>
        </p:txBody>
      </p:sp>
    </p:spTree>
    <p:extLst>
      <p:ext uri="{BB962C8B-B14F-4D97-AF65-F5344CB8AC3E}">
        <p14:creationId xmlns:p14="http://schemas.microsoft.com/office/powerpoint/2010/main" val="2411891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0C4BF8-0974-5F43-8018-B75D13EE672A}"/>
              </a:ext>
            </a:extLst>
          </p:cNvPr>
          <p:cNvSpPr>
            <a:spLocks noGrp="1"/>
          </p:cNvSpPr>
          <p:nvPr>
            <p:ph type="dt" sz="half" idx="10"/>
          </p:nvPr>
        </p:nvSpPr>
        <p:spPr/>
        <p:txBody>
          <a:bodyPr/>
          <a:lstStyle/>
          <a:p>
            <a:fld id="{1464C7E3-3447-0945-B812-477D605CE795}" type="datetimeFigureOut">
              <a:rPr lang="en-US" smtClean="0"/>
              <a:t>4/17/20</a:t>
            </a:fld>
            <a:endParaRPr lang="en-US"/>
          </a:p>
        </p:txBody>
      </p:sp>
      <p:sp>
        <p:nvSpPr>
          <p:cNvPr id="3" name="Footer Placeholder 2">
            <a:extLst>
              <a:ext uri="{FF2B5EF4-FFF2-40B4-BE49-F238E27FC236}">
                <a16:creationId xmlns:a16="http://schemas.microsoft.com/office/drawing/2014/main" id="{D4FEADCE-2D75-8746-86D6-F8F180B3E7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FB09F3-4B27-494E-8DA1-720C02D81452}"/>
              </a:ext>
            </a:extLst>
          </p:cNvPr>
          <p:cNvSpPr>
            <a:spLocks noGrp="1"/>
          </p:cNvSpPr>
          <p:nvPr>
            <p:ph type="sldNum" sz="quarter" idx="12"/>
          </p:nvPr>
        </p:nvSpPr>
        <p:spPr/>
        <p:txBody>
          <a:bodyPr/>
          <a:lstStyle/>
          <a:p>
            <a:fld id="{8F4DA5F2-9C21-BB4D-8126-1E515FC1E7A6}" type="slidenum">
              <a:rPr lang="en-US" smtClean="0"/>
              <a:t>‹#›</a:t>
            </a:fld>
            <a:endParaRPr lang="en-US"/>
          </a:p>
        </p:txBody>
      </p:sp>
    </p:spTree>
    <p:extLst>
      <p:ext uri="{BB962C8B-B14F-4D97-AF65-F5344CB8AC3E}">
        <p14:creationId xmlns:p14="http://schemas.microsoft.com/office/powerpoint/2010/main" val="746783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4AE29-1E3B-4342-B3DF-FF63E46891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CE4EC6-FFDA-F94D-A815-CBFEEA7AC5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E2A772-0302-4841-A56C-8DB418C277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70A011-927C-EC49-84B0-58233CD3C7B7}"/>
              </a:ext>
            </a:extLst>
          </p:cNvPr>
          <p:cNvSpPr>
            <a:spLocks noGrp="1"/>
          </p:cNvSpPr>
          <p:nvPr>
            <p:ph type="dt" sz="half" idx="10"/>
          </p:nvPr>
        </p:nvSpPr>
        <p:spPr/>
        <p:txBody>
          <a:bodyPr/>
          <a:lstStyle/>
          <a:p>
            <a:fld id="{1464C7E3-3447-0945-B812-477D605CE795}" type="datetimeFigureOut">
              <a:rPr lang="en-US" smtClean="0"/>
              <a:t>4/17/20</a:t>
            </a:fld>
            <a:endParaRPr lang="en-US"/>
          </a:p>
        </p:txBody>
      </p:sp>
      <p:sp>
        <p:nvSpPr>
          <p:cNvPr id="6" name="Footer Placeholder 5">
            <a:extLst>
              <a:ext uri="{FF2B5EF4-FFF2-40B4-BE49-F238E27FC236}">
                <a16:creationId xmlns:a16="http://schemas.microsoft.com/office/drawing/2014/main" id="{6923C6C8-7B79-A54B-9749-FD08512A04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EBA189-19FE-CB44-B406-7F04673C8881}"/>
              </a:ext>
            </a:extLst>
          </p:cNvPr>
          <p:cNvSpPr>
            <a:spLocks noGrp="1"/>
          </p:cNvSpPr>
          <p:nvPr>
            <p:ph type="sldNum" sz="quarter" idx="12"/>
          </p:nvPr>
        </p:nvSpPr>
        <p:spPr/>
        <p:txBody>
          <a:bodyPr/>
          <a:lstStyle/>
          <a:p>
            <a:fld id="{8F4DA5F2-9C21-BB4D-8126-1E515FC1E7A6}" type="slidenum">
              <a:rPr lang="en-US" smtClean="0"/>
              <a:t>‹#›</a:t>
            </a:fld>
            <a:endParaRPr lang="en-US"/>
          </a:p>
        </p:txBody>
      </p:sp>
    </p:spTree>
    <p:extLst>
      <p:ext uri="{BB962C8B-B14F-4D97-AF65-F5344CB8AC3E}">
        <p14:creationId xmlns:p14="http://schemas.microsoft.com/office/powerpoint/2010/main" val="276585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E9493-E21A-B947-85C0-761BFFAACA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C979E0-F261-2049-82FA-F474BC0936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D51B01-5752-2C4E-BEC4-9138386A12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95E646-D006-5649-9A92-479F6F2390D9}"/>
              </a:ext>
            </a:extLst>
          </p:cNvPr>
          <p:cNvSpPr>
            <a:spLocks noGrp="1"/>
          </p:cNvSpPr>
          <p:nvPr>
            <p:ph type="dt" sz="half" idx="10"/>
          </p:nvPr>
        </p:nvSpPr>
        <p:spPr/>
        <p:txBody>
          <a:bodyPr/>
          <a:lstStyle/>
          <a:p>
            <a:fld id="{1464C7E3-3447-0945-B812-477D605CE795}" type="datetimeFigureOut">
              <a:rPr lang="en-US" smtClean="0"/>
              <a:t>4/17/20</a:t>
            </a:fld>
            <a:endParaRPr lang="en-US"/>
          </a:p>
        </p:txBody>
      </p:sp>
      <p:sp>
        <p:nvSpPr>
          <p:cNvPr id="6" name="Footer Placeholder 5">
            <a:extLst>
              <a:ext uri="{FF2B5EF4-FFF2-40B4-BE49-F238E27FC236}">
                <a16:creationId xmlns:a16="http://schemas.microsoft.com/office/drawing/2014/main" id="{1F965F6F-0EE7-5B4B-9148-0C1D781350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5F82CF-7899-3643-B3CC-0761DC5D15DF}"/>
              </a:ext>
            </a:extLst>
          </p:cNvPr>
          <p:cNvSpPr>
            <a:spLocks noGrp="1"/>
          </p:cNvSpPr>
          <p:nvPr>
            <p:ph type="sldNum" sz="quarter" idx="12"/>
          </p:nvPr>
        </p:nvSpPr>
        <p:spPr/>
        <p:txBody>
          <a:bodyPr/>
          <a:lstStyle/>
          <a:p>
            <a:fld id="{8F4DA5F2-9C21-BB4D-8126-1E515FC1E7A6}" type="slidenum">
              <a:rPr lang="en-US" smtClean="0"/>
              <a:t>‹#›</a:t>
            </a:fld>
            <a:endParaRPr lang="en-US"/>
          </a:p>
        </p:txBody>
      </p:sp>
    </p:spTree>
    <p:extLst>
      <p:ext uri="{BB962C8B-B14F-4D97-AF65-F5344CB8AC3E}">
        <p14:creationId xmlns:p14="http://schemas.microsoft.com/office/powerpoint/2010/main" val="718101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61A89B-2BA5-4149-AB66-12A2563B07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A1F62E-E31F-BE42-9FBC-3ED32977CC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C3DA-F21D-334D-8DB7-7149574D52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64C7E3-3447-0945-B812-477D605CE795}" type="datetimeFigureOut">
              <a:rPr lang="en-US" smtClean="0"/>
              <a:t>4/17/20</a:t>
            </a:fld>
            <a:endParaRPr lang="en-US"/>
          </a:p>
        </p:txBody>
      </p:sp>
      <p:sp>
        <p:nvSpPr>
          <p:cNvPr id="5" name="Footer Placeholder 4">
            <a:extLst>
              <a:ext uri="{FF2B5EF4-FFF2-40B4-BE49-F238E27FC236}">
                <a16:creationId xmlns:a16="http://schemas.microsoft.com/office/drawing/2014/main" id="{C4D7003E-82A2-F34B-8D9F-4873A65875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D50535-0C23-184A-9F25-5ED7718056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4DA5F2-9C21-BB4D-8126-1E515FC1E7A6}" type="slidenum">
              <a:rPr lang="en-US" smtClean="0"/>
              <a:t>‹#›</a:t>
            </a:fld>
            <a:endParaRPr lang="en-US"/>
          </a:p>
        </p:txBody>
      </p:sp>
    </p:spTree>
    <p:extLst>
      <p:ext uri="{BB962C8B-B14F-4D97-AF65-F5344CB8AC3E}">
        <p14:creationId xmlns:p14="http://schemas.microsoft.com/office/powerpoint/2010/main" val="3607709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10.xml"/><Relationship Id="rId7" Type="http://schemas.openxmlformats.org/officeDocument/2006/relationships/slide" Target="slide36.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1.xml"/><Relationship Id="rId4" Type="http://schemas.openxmlformats.org/officeDocument/2006/relationships/slide" Target="slide16.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raw.githubusercontent.com/Homebrew/install/master/instal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anaconda.com/distribution/#maco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soorajachar/data-exploration-gui"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BA461-3CC1-1B4D-9FC7-556122AE4BD8}"/>
              </a:ext>
            </a:extLst>
          </p:cNvPr>
          <p:cNvSpPr>
            <a:spLocks noGrp="1"/>
          </p:cNvSpPr>
          <p:nvPr>
            <p:ph type="ctrTitle"/>
          </p:nvPr>
        </p:nvSpPr>
        <p:spPr/>
        <p:txBody>
          <a:bodyPr/>
          <a:lstStyle/>
          <a:p>
            <a:r>
              <a:rPr lang="en-US" dirty="0"/>
              <a:t>Data Exploration GUI</a:t>
            </a:r>
          </a:p>
        </p:txBody>
      </p:sp>
      <p:sp>
        <p:nvSpPr>
          <p:cNvPr id="3" name="Subtitle 2">
            <a:extLst>
              <a:ext uri="{FF2B5EF4-FFF2-40B4-BE49-F238E27FC236}">
                <a16:creationId xmlns:a16="http://schemas.microsoft.com/office/drawing/2014/main" id="{77096209-A529-6547-A430-E5FD508F0098}"/>
              </a:ext>
            </a:extLst>
          </p:cNvPr>
          <p:cNvSpPr>
            <a:spLocks noGrp="1"/>
          </p:cNvSpPr>
          <p:nvPr>
            <p:ph type="subTitle" idx="1"/>
          </p:nvPr>
        </p:nvSpPr>
        <p:spPr/>
        <p:txBody>
          <a:bodyPr/>
          <a:lstStyle/>
          <a:p>
            <a:r>
              <a:rPr lang="en-US" dirty="0" err="1"/>
              <a:t>Sooraj</a:t>
            </a:r>
            <a:r>
              <a:rPr lang="en-US" dirty="0"/>
              <a:t> Achar</a:t>
            </a:r>
          </a:p>
          <a:p>
            <a:r>
              <a:rPr lang="en-US" dirty="0"/>
              <a:t>4/15/20</a:t>
            </a:r>
          </a:p>
        </p:txBody>
      </p:sp>
    </p:spTree>
    <p:extLst>
      <p:ext uri="{BB962C8B-B14F-4D97-AF65-F5344CB8AC3E}">
        <p14:creationId xmlns:p14="http://schemas.microsoft.com/office/powerpoint/2010/main" val="2324014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E6C5C-828E-EE41-9B09-1BABA0D7BD53}"/>
              </a:ext>
            </a:extLst>
          </p:cNvPr>
          <p:cNvSpPr>
            <a:spLocks noGrp="1"/>
          </p:cNvSpPr>
          <p:nvPr>
            <p:ph type="title"/>
          </p:nvPr>
        </p:nvSpPr>
        <p:spPr/>
        <p:txBody>
          <a:bodyPr/>
          <a:lstStyle/>
          <a:p>
            <a:r>
              <a:rPr lang="en-US" dirty="0"/>
              <a:t>Setup: Creating Projects</a:t>
            </a:r>
          </a:p>
        </p:txBody>
      </p:sp>
      <p:sp>
        <p:nvSpPr>
          <p:cNvPr id="3" name="Content Placeholder 2">
            <a:extLst>
              <a:ext uri="{FF2B5EF4-FFF2-40B4-BE49-F238E27FC236}">
                <a16:creationId xmlns:a16="http://schemas.microsoft.com/office/drawing/2014/main" id="{CC7142F7-5314-5D40-9ACF-EF3AFF03FA07}"/>
              </a:ext>
            </a:extLst>
          </p:cNvPr>
          <p:cNvSpPr>
            <a:spLocks noGrp="1"/>
          </p:cNvSpPr>
          <p:nvPr>
            <p:ph idx="1"/>
          </p:nvPr>
        </p:nvSpPr>
        <p:spPr/>
        <p:txBody>
          <a:bodyPr/>
          <a:lstStyle/>
          <a:p>
            <a:r>
              <a:rPr lang="en-US" dirty="0"/>
              <a:t>This GUI uses “projects” to organize experiments. These are simply an upper level folder that contains experiments. You can have multiple projects and add different experiments to each one depending on what they are about; this helps make it easier to find experiments. </a:t>
            </a:r>
          </a:p>
          <a:p>
            <a:endParaRPr lang="en-US" dirty="0"/>
          </a:p>
          <a:p>
            <a:r>
              <a:rPr lang="en-US" dirty="0"/>
              <a:t>You </a:t>
            </a:r>
            <a:r>
              <a:rPr lang="en-US" b="1" dirty="0"/>
              <a:t>must</a:t>
            </a:r>
            <a:r>
              <a:rPr lang="en-US" dirty="0"/>
              <a:t> have at least one project to start using the GUI</a:t>
            </a:r>
          </a:p>
          <a:p>
            <a:pPr marL="0" indent="0">
              <a:buNone/>
            </a:pPr>
            <a:endParaRPr lang="en-US" dirty="0"/>
          </a:p>
        </p:txBody>
      </p:sp>
    </p:spTree>
    <p:extLst>
      <p:ext uri="{BB962C8B-B14F-4D97-AF65-F5344CB8AC3E}">
        <p14:creationId xmlns:p14="http://schemas.microsoft.com/office/powerpoint/2010/main" val="3040835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63EA9-531B-8540-8CD1-8C1DA0D5FE39}"/>
              </a:ext>
            </a:extLst>
          </p:cNvPr>
          <p:cNvSpPr>
            <a:spLocks noGrp="1"/>
          </p:cNvSpPr>
          <p:nvPr>
            <p:ph type="title"/>
          </p:nvPr>
        </p:nvSpPr>
        <p:spPr/>
        <p:txBody>
          <a:bodyPr/>
          <a:lstStyle/>
          <a:p>
            <a:r>
              <a:rPr lang="en-US" dirty="0"/>
              <a:t>Setup: Creating Projects</a:t>
            </a:r>
          </a:p>
        </p:txBody>
      </p:sp>
      <p:sp>
        <p:nvSpPr>
          <p:cNvPr id="3" name="Content Placeholder 2">
            <a:extLst>
              <a:ext uri="{FF2B5EF4-FFF2-40B4-BE49-F238E27FC236}">
                <a16:creationId xmlns:a16="http://schemas.microsoft.com/office/drawing/2014/main" id="{6B32AF16-CD3D-584F-ACC6-0CF80AA5E2BC}"/>
              </a:ext>
            </a:extLst>
          </p:cNvPr>
          <p:cNvSpPr>
            <a:spLocks noGrp="1"/>
          </p:cNvSpPr>
          <p:nvPr>
            <p:ph idx="1"/>
          </p:nvPr>
        </p:nvSpPr>
        <p:spPr/>
        <p:txBody>
          <a:bodyPr/>
          <a:lstStyle/>
          <a:p>
            <a:r>
              <a:rPr lang="en-US" dirty="0"/>
              <a:t>To make a project, run the GUI, then select this radio button (1) and press OK (2): </a:t>
            </a:r>
          </a:p>
        </p:txBody>
      </p:sp>
      <p:pic>
        <p:nvPicPr>
          <p:cNvPr id="5" name="Picture 4">
            <a:extLst>
              <a:ext uri="{FF2B5EF4-FFF2-40B4-BE49-F238E27FC236}">
                <a16:creationId xmlns:a16="http://schemas.microsoft.com/office/drawing/2014/main" id="{4E9511F1-A901-464A-8FAA-AD9553DED1F4}"/>
              </a:ext>
            </a:extLst>
          </p:cNvPr>
          <p:cNvPicPr>
            <a:picLocks noChangeAspect="1"/>
          </p:cNvPicPr>
          <p:nvPr/>
        </p:nvPicPr>
        <p:blipFill>
          <a:blip r:embed="rId2"/>
          <a:stretch>
            <a:fillRect/>
          </a:stretch>
        </p:blipFill>
        <p:spPr>
          <a:xfrm>
            <a:off x="838200" y="2934386"/>
            <a:ext cx="10756900" cy="2438400"/>
          </a:xfrm>
          <a:prstGeom prst="rect">
            <a:avLst/>
          </a:prstGeom>
        </p:spPr>
      </p:pic>
      <p:sp>
        <p:nvSpPr>
          <p:cNvPr id="6" name="Rectangle 5">
            <a:extLst>
              <a:ext uri="{FF2B5EF4-FFF2-40B4-BE49-F238E27FC236}">
                <a16:creationId xmlns:a16="http://schemas.microsoft.com/office/drawing/2014/main" id="{9F97B5BB-36D3-ED47-9CF1-4ECE3F726417}"/>
              </a:ext>
            </a:extLst>
          </p:cNvPr>
          <p:cNvSpPr/>
          <p:nvPr/>
        </p:nvSpPr>
        <p:spPr>
          <a:xfrm>
            <a:off x="976184" y="3429000"/>
            <a:ext cx="2965621" cy="364524"/>
          </a:xfrm>
          <a:prstGeom prst="rect">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EE015A2-9342-4348-B91C-8F07378EAA82}"/>
              </a:ext>
            </a:extLst>
          </p:cNvPr>
          <p:cNvSpPr/>
          <p:nvPr/>
        </p:nvSpPr>
        <p:spPr>
          <a:xfrm>
            <a:off x="5481924" y="4913243"/>
            <a:ext cx="700216" cy="364524"/>
          </a:xfrm>
          <a:prstGeom prst="rect">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94A7DA0-D742-F644-A390-4A8311409030}"/>
              </a:ext>
            </a:extLst>
          </p:cNvPr>
          <p:cNvSpPr txBox="1"/>
          <p:nvPr/>
        </p:nvSpPr>
        <p:spPr>
          <a:xfrm>
            <a:off x="4079789" y="3442311"/>
            <a:ext cx="500503" cy="337902"/>
          </a:xfrm>
          <a:prstGeom prst="rect">
            <a:avLst/>
          </a:prstGeom>
          <a:noFill/>
        </p:spPr>
        <p:txBody>
          <a:bodyPr wrap="square" rtlCol="0">
            <a:spAutoFit/>
          </a:bodyPr>
          <a:lstStyle/>
          <a:p>
            <a:r>
              <a:rPr lang="en-US" dirty="0"/>
              <a:t>(1)</a:t>
            </a:r>
          </a:p>
        </p:txBody>
      </p:sp>
      <p:sp>
        <p:nvSpPr>
          <p:cNvPr id="9" name="TextBox 8">
            <a:extLst>
              <a:ext uri="{FF2B5EF4-FFF2-40B4-BE49-F238E27FC236}">
                <a16:creationId xmlns:a16="http://schemas.microsoft.com/office/drawing/2014/main" id="{3599A71C-4F62-6A4A-A35B-4D1CCAB91AE7}"/>
              </a:ext>
            </a:extLst>
          </p:cNvPr>
          <p:cNvSpPr txBox="1"/>
          <p:nvPr/>
        </p:nvSpPr>
        <p:spPr>
          <a:xfrm>
            <a:off x="4981421" y="4876799"/>
            <a:ext cx="500503" cy="337902"/>
          </a:xfrm>
          <a:prstGeom prst="rect">
            <a:avLst/>
          </a:prstGeom>
          <a:noFill/>
        </p:spPr>
        <p:txBody>
          <a:bodyPr wrap="square" rtlCol="0">
            <a:spAutoFit/>
          </a:bodyPr>
          <a:lstStyle/>
          <a:p>
            <a:r>
              <a:rPr lang="en-US" dirty="0"/>
              <a:t>(2)</a:t>
            </a:r>
          </a:p>
        </p:txBody>
      </p:sp>
    </p:spTree>
    <p:extLst>
      <p:ext uri="{BB962C8B-B14F-4D97-AF65-F5344CB8AC3E}">
        <p14:creationId xmlns:p14="http://schemas.microsoft.com/office/powerpoint/2010/main" val="3954162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C327-DDCD-4744-8061-A7AC7A88F4B7}"/>
              </a:ext>
            </a:extLst>
          </p:cNvPr>
          <p:cNvSpPr>
            <a:spLocks noGrp="1"/>
          </p:cNvSpPr>
          <p:nvPr>
            <p:ph type="title"/>
          </p:nvPr>
        </p:nvSpPr>
        <p:spPr>
          <a:xfrm>
            <a:off x="838200" y="17223"/>
            <a:ext cx="10515600" cy="914398"/>
          </a:xfrm>
        </p:spPr>
        <p:txBody>
          <a:bodyPr/>
          <a:lstStyle/>
          <a:p>
            <a:r>
              <a:rPr lang="en-US" dirty="0"/>
              <a:t>Setup: Creating Projects</a:t>
            </a:r>
          </a:p>
        </p:txBody>
      </p:sp>
      <p:sp>
        <p:nvSpPr>
          <p:cNvPr id="3" name="Content Placeholder 2">
            <a:extLst>
              <a:ext uri="{FF2B5EF4-FFF2-40B4-BE49-F238E27FC236}">
                <a16:creationId xmlns:a16="http://schemas.microsoft.com/office/drawing/2014/main" id="{53FDF114-1E5C-FD43-B6B3-84D0946423BD}"/>
              </a:ext>
            </a:extLst>
          </p:cNvPr>
          <p:cNvSpPr>
            <a:spLocks noGrp="1"/>
          </p:cNvSpPr>
          <p:nvPr>
            <p:ph idx="1"/>
          </p:nvPr>
        </p:nvSpPr>
        <p:spPr>
          <a:xfrm>
            <a:off x="838200" y="931621"/>
            <a:ext cx="11098696" cy="4351338"/>
          </a:xfrm>
        </p:spPr>
        <p:txBody>
          <a:bodyPr>
            <a:normAutofit/>
          </a:bodyPr>
          <a:lstStyle/>
          <a:p>
            <a:r>
              <a:rPr lang="en-US" sz="2400" dirty="0"/>
              <a:t>Make a folder (preferably in Documents) where all of your projects will be stored. Call it something like “</a:t>
            </a:r>
            <a:r>
              <a:rPr lang="en-US" sz="2400" dirty="0" err="1"/>
              <a:t>AllExperiments</a:t>
            </a:r>
            <a:r>
              <a:rPr lang="en-US" sz="2400" dirty="0"/>
              <a:t>”</a:t>
            </a:r>
          </a:p>
          <a:p>
            <a:r>
              <a:rPr lang="en-US" sz="2400" dirty="0"/>
              <a:t>Navigate to that folder in terminal. Type in “</a:t>
            </a:r>
            <a:r>
              <a:rPr lang="en-US" sz="2400" dirty="0" err="1"/>
              <a:t>pwd</a:t>
            </a:r>
            <a:r>
              <a:rPr lang="en-US" sz="2400" dirty="0"/>
              <a:t>” to get the full path to that folder</a:t>
            </a:r>
          </a:p>
          <a:p>
            <a:r>
              <a:rPr lang="en-US" sz="2400" dirty="0"/>
              <a:t>Enter the name of the project you want to create in (1)</a:t>
            </a:r>
          </a:p>
          <a:p>
            <a:r>
              <a:rPr lang="en-US" sz="2400" dirty="0"/>
              <a:t>Enter the path you got from the terminal in (2)</a:t>
            </a:r>
          </a:p>
          <a:p>
            <a:r>
              <a:rPr lang="en-US" sz="2400" dirty="0"/>
              <a:t>Press ”create new project” button (3). Repeat for as many projects (NOT INDIVIDUAL EXPERIMENTS) you want to create. One will be enough for most people at this stage. </a:t>
            </a:r>
          </a:p>
          <a:p>
            <a:r>
              <a:rPr lang="en-US" sz="2400" dirty="0"/>
              <a:t>Press back (4) when done creating projects</a:t>
            </a:r>
          </a:p>
        </p:txBody>
      </p:sp>
      <p:sp>
        <p:nvSpPr>
          <p:cNvPr id="6" name="TextBox 5">
            <a:extLst>
              <a:ext uri="{FF2B5EF4-FFF2-40B4-BE49-F238E27FC236}">
                <a16:creationId xmlns:a16="http://schemas.microsoft.com/office/drawing/2014/main" id="{0D2B0B1A-BEF2-CB48-AF80-4344A8DCB754}"/>
              </a:ext>
            </a:extLst>
          </p:cNvPr>
          <p:cNvSpPr txBox="1"/>
          <p:nvPr/>
        </p:nvSpPr>
        <p:spPr>
          <a:xfrm>
            <a:off x="9286819" y="4668106"/>
            <a:ext cx="500503" cy="337902"/>
          </a:xfrm>
          <a:prstGeom prst="rect">
            <a:avLst/>
          </a:prstGeom>
          <a:noFill/>
        </p:spPr>
        <p:txBody>
          <a:bodyPr wrap="square" rtlCol="0">
            <a:spAutoFit/>
          </a:bodyPr>
          <a:lstStyle/>
          <a:p>
            <a:r>
              <a:rPr lang="en-US" dirty="0"/>
              <a:t>(1)</a:t>
            </a:r>
          </a:p>
        </p:txBody>
      </p:sp>
      <p:sp>
        <p:nvSpPr>
          <p:cNvPr id="7" name="TextBox 6">
            <a:extLst>
              <a:ext uri="{FF2B5EF4-FFF2-40B4-BE49-F238E27FC236}">
                <a16:creationId xmlns:a16="http://schemas.microsoft.com/office/drawing/2014/main" id="{F0C01EA4-D3F3-5D45-A691-1EA65933449E}"/>
              </a:ext>
            </a:extLst>
          </p:cNvPr>
          <p:cNvSpPr txBox="1"/>
          <p:nvPr/>
        </p:nvSpPr>
        <p:spPr>
          <a:xfrm>
            <a:off x="9286819" y="5031823"/>
            <a:ext cx="500503" cy="337902"/>
          </a:xfrm>
          <a:prstGeom prst="rect">
            <a:avLst/>
          </a:prstGeom>
          <a:noFill/>
        </p:spPr>
        <p:txBody>
          <a:bodyPr wrap="square" rtlCol="0">
            <a:spAutoFit/>
          </a:bodyPr>
          <a:lstStyle/>
          <a:p>
            <a:r>
              <a:rPr lang="en-US" dirty="0"/>
              <a:t>(2)</a:t>
            </a:r>
          </a:p>
        </p:txBody>
      </p:sp>
      <p:cxnSp>
        <p:nvCxnSpPr>
          <p:cNvPr id="9" name="Straight Arrow Connector 8">
            <a:extLst>
              <a:ext uri="{FF2B5EF4-FFF2-40B4-BE49-F238E27FC236}">
                <a16:creationId xmlns:a16="http://schemas.microsoft.com/office/drawing/2014/main" id="{5C9B5E9D-CC16-194F-9152-4B47C6216E10}"/>
              </a:ext>
            </a:extLst>
          </p:cNvPr>
          <p:cNvCxnSpPr>
            <a:stCxn id="6" idx="1"/>
          </p:cNvCxnSpPr>
          <p:nvPr/>
        </p:nvCxnSpPr>
        <p:spPr>
          <a:xfrm flipH="1">
            <a:off x="8963484" y="4837057"/>
            <a:ext cx="3233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08FCD195-9BB1-794A-9FB4-BCB1CEA5DE92}"/>
              </a:ext>
            </a:extLst>
          </p:cNvPr>
          <p:cNvCxnSpPr>
            <a:cxnSpLocks/>
          </p:cNvCxnSpPr>
          <p:nvPr/>
        </p:nvCxnSpPr>
        <p:spPr>
          <a:xfrm flipH="1">
            <a:off x="8950666" y="5200774"/>
            <a:ext cx="3233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5F03002B-AACE-084F-82ED-5B549316116F}"/>
              </a:ext>
            </a:extLst>
          </p:cNvPr>
          <p:cNvPicPr>
            <a:picLocks noChangeAspect="1"/>
          </p:cNvPicPr>
          <p:nvPr/>
        </p:nvPicPr>
        <p:blipFill rotWithShape="1">
          <a:blip r:embed="rId2"/>
          <a:srcRect r="1697" b="1967"/>
          <a:stretch/>
        </p:blipFill>
        <p:spPr>
          <a:xfrm>
            <a:off x="2495880" y="4395581"/>
            <a:ext cx="6441968" cy="2353089"/>
          </a:xfrm>
          <a:prstGeom prst="rect">
            <a:avLst/>
          </a:prstGeom>
        </p:spPr>
      </p:pic>
      <p:sp>
        <p:nvSpPr>
          <p:cNvPr id="14" name="TextBox 13">
            <a:extLst>
              <a:ext uri="{FF2B5EF4-FFF2-40B4-BE49-F238E27FC236}">
                <a16:creationId xmlns:a16="http://schemas.microsoft.com/office/drawing/2014/main" id="{E3E485AA-FDE0-6F4A-94F5-B2B3B186A6D8}"/>
              </a:ext>
            </a:extLst>
          </p:cNvPr>
          <p:cNvSpPr txBox="1"/>
          <p:nvPr/>
        </p:nvSpPr>
        <p:spPr>
          <a:xfrm>
            <a:off x="7024011" y="5369725"/>
            <a:ext cx="500503" cy="369332"/>
          </a:xfrm>
          <a:prstGeom prst="rect">
            <a:avLst/>
          </a:prstGeom>
          <a:noFill/>
        </p:spPr>
        <p:txBody>
          <a:bodyPr wrap="square" rtlCol="0">
            <a:spAutoFit/>
          </a:bodyPr>
          <a:lstStyle/>
          <a:p>
            <a:r>
              <a:rPr lang="en-US" dirty="0"/>
              <a:t>(3)</a:t>
            </a:r>
          </a:p>
        </p:txBody>
      </p:sp>
      <p:cxnSp>
        <p:nvCxnSpPr>
          <p:cNvPr id="15" name="Straight Arrow Connector 14">
            <a:extLst>
              <a:ext uri="{FF2B5EF4-FFF2-40B4-BE49-F238E27FC236}">
                <a16:creationId xmlns:a16="http://schemas.microsoft.com/office/drawing/2014/main" id="{2A3478FC-7DD3-C34B-8D3A-BA0F9DD19893}"/>
              </a:ext>
            </a:extLst>
          </p:cNvPr>
          <p:cNvCxnSpPr>
            <a:cxnSpLocks/>
          </p:cNvCxnSpPr>
          <p:nvPr/>
        </p:nvCxnSpPr>
        <p:spPr>
          <a:xfrm flipH="1">
            <a:off x="6700676" y="5554391"/>
            <a:ext cx="3233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98F30A1A-7BDB-014A-84C8-456BB35F44EB}"/>
              </a:ext>
            </a:extLst>
          </p:cNvPr>
          <p:cNvSpPr txBox="1"/>
          <p:nvPr/>
        </p:nvSpPr>
        <p:spPr>
          <a:xfrm>
            <a:off x="4264246" y="6379338"/>
            <a:ext cx="500503" cy="369332"/>
          </a:xfrm>
          <a:prstGeom prst="rect">
            <a:avLst/>
          </a:prstGeom>
          <a:noFill/>
        </p:spPr>
        <p:txBody>
          <a:bodyPr wrap="square" rtlCol="0">
            <a:spAutoFit/>
          </a:bodyPr>
          <a:lstStyle/>
          <a:p>
            <a:r>
              <a:rPr lang="en-US" dirty="0"/>
              <a:t>(4)</a:t>
            </a:r>
          </a:p>
        </p:txBody>
      </p:sp>
      <p:cxnSp>
        <p:nvCxnSpPr>
          <p:cNvPr id="17" name="Straight Arrow Connector 16">
            <a:extLst>
              <a:ext uri="{FF2B5EF4-FFF2-40B4-BE49-F238E27FC236}">
                <a16:creationId xmlns:a16="http://schemas.microsoft.com/office/drawing/2014/main" id="{84DB21D3-6CE1-7A4A-99B9-F4104AB6F760}"/>
              </a:ext>
            </a:extLst>
          </p:cNvPr>
          <p:cNvCxnSpPr>
            <a:cxnSpLocks/>
          </p:cNvCxnSpPr>
          <p:nvPr/>
        </p:nvCxnSpPr>
        <p:spPr>
          <a:xfrm>
            <a:off x="4661812" y="6593821"/>
            <a:ext cx="3176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08567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770918-E07B-1E4E-B78E-13E88E5C026B}"/>
              </a:ext>
            </a:extLst>
          </p:cNvPr>
          <p:cNvPicPr>
            <a:picLocks noChangeAspect="1"/>
          </p:cNvPicPr>
          <p:nvPr/>
        </p:nvPicPr>
        <p:blipFill>
          <a:blip r:embed="rId2"/>
          <a:stretch>
            <a:fillRect/>
          </a:stretch>
        </p:blipFill>
        <p:spPr>
          <a:xfrm>
            <a:off x="906127" y="2934528"/>
            <a:ext cx="9880600" cy="2857500"/>
          </a:xfrm>
          <a:prstGeom prst="rect">
            <a:avLst/>
          </a:prstGeom>
        </p:spPr>
      </p:pic>
      <p:sp>
        <p:nvSpPr>
          <p:cNvPr id="2" name="Title 1">
            <a:extLst>
              <a:ext uri="{FF2B5EF4-FFF2-40B4-BE49-F238E27FC236}">
                <a16:creationId xmlns:a16="http://schemas.microsoft.com/office/drawing/2014/main" id="{A924E32A-3E57-D84A-8975-0D08A9FF7577}"/>
              </a:ext>
            </a:extLst>
          </p:cNvPr>
          <p:cNvSpPr>
            <a:spLocks noGrp="1"/>
          </p:cNvSpPr>
          <p:nvPr>
            <p:ph type="title"/>
          </p:nvPr>
        </p:nvSpPr>
        <p:spPr/>
        <p:txBody>
          <a:bodyPr/>
          <a:lstStyle/>
          <a:p>
            <a:r>
              <a:rPr lang="en-US" dirty="0"/>
              <a:t>Setup: Creating Experiments</a:t>
            </a:r>
          </a:p>
        </p:txBody>
      </p:sp>
      <p:sp>
        <p:nvSpPr>
          <p:cNvPr id="3" name="Content Placeholder 2">
            <a:extLst>
              <a:ext uri="{FF2B5EF4-FFF2-40B4-BE49-F238E27FC236}">
                <a16:creationId xmlns:a16="http://schemas.microsoft.com/office/drawing/2014/main" id="{A087C47E-81B2-3043-89C0-CEC21768F65D}"/>
              </a:ext>
            </a:extLst>
          </p:cNvPr>
          <p:cNvSpPr>
            <a:spLocks noGrp="1"/>
          </p:cNvSpPr>
          <p:nvPr>
            <p:ph idx="1"/>
          </p:nvPr>
        </p:nvSpPr>
        <p:spPr/>
        <p:txBody>
          <a:bodyPr/>
          <a:lstStyle/>
          <a:p>
            <a:r>
              <a:rPr lang="en-US" dirty="0"/>
              <a:t>To create an experiment within a project, select radio button (1) then select OK (2)</a:t>
            </a:r>
          </a:p>
        </p:txBody>
      </p:sp>
      <p:sp>
        <p:nvSpPr>
          <p:cNvPr id="5" name="Rectangle 4">
            <a:extLst>
              <a:ext uri="{FF2B5EF4-FFF2-40B4-BE49-F238E27FC236}">
                <a16:creationId xmlns:a16="http://schemas.microsoft.com/office/drawing/2014/main" id="{A68FCA2A-88D9-F24E-8770-CDA659883762}"/>
              </a:ext>
            </a:extLst>
          </p:cNvPr>
          <p:cNvSpPr/>
          <p:nvPr/>
        </p:nvSpPr>
        <p:spPr>
          <a:xfrm>
            <a:off x="1009314" y="4143310"/>
            <a:ext cx="3681956" cy="364524"/>
          </a:xfrm>
          <a:prstGeom prst="rect">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AA104DC-DE75-2145-B917-C3BB9B974900}"/>
              </a:ext>
            </a:extLst>
          </p:cNvPr>
          <p:cNvSpPr/>
          <p:nvPr/>
        </p:nvSpPr>
        <p:spPr>
          <a:xfrm>
            <a:off x="5113925" y="5280991"/>
            <a:ext cx="700216" cy="364524"/>
          </a:xfrm>
          <a:prstGeom prst="rect">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0FC2FA8-EBC7-4645-8E00-E2A8CB51CFAA}"/>
              </a:ext>
            </a:extLst>
          </p:cNvPr>
          <p:cNvSpPr txBox="1"/>
          <p:nvPr/>
        </p:nvSpPr>
        <p:spPr>
          <a:xfrm>
            <a:off x="4724555" y="4097637"/>
            <a:ext cx="500503" cy="337902"/>
          </a:xfrm>
          <a:prstGeom prst="rect">
            <a:avLst/>
          </a:prstGeom>
          <a:noFill/>
        </p:spPr>
        <p:txBody>
          <a:bodyPr wrap="square" rtlCol="0">
            <a:spAutoFit/>
          </a:bodyPr>
          <a:lstStyle/>
          <a:p>
            <a:r>
              <a:rPr lang="en-US" dirty="0"/>
              <a:t>(1)</a:t>
            </a:r>
          </a:p>
        </p:txBody>
      </p:sp>
      <p:sp>
        <p:nvSpPr>
          <p:cNvPr id="8" name="TextBox 7">
            <a:extLst>
              <a:ext uri="{FF2B5EF4-FFF2-40B4-BE49-F238E27FC236}">
                <a16:creationId xmlns:a16="http://schemas.microsoft.com/office/drawing/2014/main" id="{690A6B45-A628-6B41-B8E0-2C16EDA4F733}"/>
              </a:ext>
            </a:extLst>
          </p:cNvPr>
          <p:cNvSpPr txBox="1"/>
          <p:nvPr/>
        </p:nvSpPr>
        <p:spPr>
          <a:xfrm>
            <a:off x="4613422" y="5244547"/>
            <a:ext cx="500503" cy="337902"/>
          </a:xfrm>
          <a:prstGeom prst="rect">
            <a:avLst/>
          </a:prstGeom>
          <a:noFill/>
        </p:spPr>
        <p:txBody>
          <a:bodyPr wrap="square" rtlCol="0">
            <a:spAutoFit/>
          </a:bodyPr>
          <a:lstStyle/>
          <a:p>
            <a:r>
              <a:rPr lang="en-US" dirty="0"/>
              <a:t>(2)</a:t>
            </a:r>
          </a:p>
        </p:txBody>
      </p:sp>
    </p:spTree>
    <p:extLst>
      <p:ext uri="{BB962C8B-B14F-4D97-AF65-F5344CB8AC3E}">
        <p14:creationId xmlns:p14="http://schemas.microsoft.com/office/powerpoint/2010/main" val="3404395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CBDD5-549D-7245-9F52-79F981DA9CB3}"/>
              </a:ext>
            </a:extLst>
          </p:cNvPr>
          <p:cNvSpPr>
            <a:spLocks noGrp="1"/>
          </p:cNvSpPr>
          <p:nvPr>
            <p:ph type="title"/>
          </p:nvPr>
        </p:nvSpPr>
        <p:spPr>
          <a:xfrm>
            <a:off x="838200" y="29359"/>
            <a:ext cx="10515600" cy="1325563"/>
          </a:xfrm>
        </p:spPr>
        <p:txBody>
          <a:bodyPr/>
          <a:lstStyle/>
          <a:p>
            <a:r>
              <a:rPr lang="en-US" dirty="0"/>
              <a:t>Setup: Creating Experiments</a:t>
            </a:r>
          </a:p>
        </p:txBody>
      </p:sp>
      <p:pic>
        <p:nvPicPr>
          <p:cNvPr id="5" name="Content Placeholder 4">
            <a:extLst>
              <a:ext uri="{FF2B5EF4-FFF2-40B4-BE49-F238E27FC236}">
                <a16:creationId xmlns:a16="http://schemas.microsoft.com/office/drawing/2014/main" id="{2235EAFB-78FF-7A43-B098-BA23E56A62CE}"/>
              </a:ext>
            </a:extLst>
          </p:cNvPr>
          <p:cNvPicPr>
            <a:picLocks noGrp="1" noChangeAspect="1"/>
          </p:cNvPicPr>
          <p:nvPr>
            <p:ph idx="1"/>
          </p:nvPr>
        </p:nvPicPr>
        <p:blipFill>
          <a:blip r:embed="rId2"/>
          <a:stretch>
            <a:fillRect/>
          </a:stretch>
        </p:blipFill>
        <p:spPr>
          <a:xfrm>
            <a:off x="3279912" y="4900334"/>
            <a:ext cx="5292945" cy="1957665"/>
          </a:xfrm>
        </p:spPr>
      </p:pic>
      <p:sp>
        <p:nvSpPr>
          <p:cNvPr id="6" name="TextBox 5">
            <a:extLst>
              <a:ext uri="{FF2B5EF4-FFF2-40B4-BE49-F238E27FC236}">
                <a16:creationId xmlns:a16="http://schemas.microsoft.com/office/drawing/2014/main" id="{48F15B48-E85A-1F46-835E-6ACA2432EFC3}"/>
              </a:ext>
            </a:extLst>
          </p:cNvPr>
          <p:cNvSpPr txBox="1"/>
          <p:nvPr/>
        </p:nvSpPr>
        <p:spPr>
          <a:xfrm>
            <a:off x="1114526" y="1034247"/>
            <a:ext cx="10239274" cy="4093428"/>
          </a:xfrm>
          <a:prstGeom prst="rect">
            <a:avLst/>
          </a:prstGeom>
          <a:noFill/>
        </p:spPr>
        <p:txBody>
          <a:bodyPr wrap="square" rtlCol="0">
            <a:spAutoFit/>
          </a:bodyPr>
          <a:lstStyle/>
          <a:p>
            <a:pPr marL="285750" indent="-285750">
              <a:buFont typeface="Arial" panose="020B0604020202020204" pitchFamily="34" charset="0"/>
              <a:buChar char="•"/>
            </a:pPr>
            <a:r>
              <a:rPr lang="en-US" sz="2200" dirty="0"/>
              <a:t>Choose a project name to associate the new experiment with from the dropdown</a:t>
            </a:r>
          </a:p>
          <a:p>
            <a:pPr marL="285750" indent="-285750">
              <a:buFont typeface="Arial" panose="020B0604020202020204" pitchFamily="34" charset="0"/>
              <a:buChar char="•"/>
            </a:pPr>
            <a:r>
              <a:rPr lang="en-US" sz="2200" dirty="0"/>
              <a:t>Enter the date of the experiment in the format specified (JUST NUMBERS) in</a:t>
            </a:r>
          </a:p>
          <a:p>
            <a:pPr marL="285750" indent="-285750">
              <a:buFont typeface="Arial" panose="020B0604020202020204" pitchFamily="34" charset="0"/>
              <a:buChar char="•"/>
            </a:pPr>
            <a:r>
              <a:rPr lang="en-US" sz="2200" dirty="0"/>
              <a:t>Enter the experiment name</a:t>
            </a:r>
          </a:p>
          <a:p>
            <a:pPr marL="285750" indent="-285750">
              <a:buFont typeface="Arial" panose="020B0604020202020204" pitchFamily="34" charset="0"/>
              <a:buChar char="•"/>
            </a:pPr>
            <a:r>
              <a:rPr lang="en-US" sz="2200" dirty="0"/>
              <a:t>Press the button called “create experiment”</a:t>
            </a:r>
          </a:p>
          <a:p>
            <a:pPr marL="285750" indent="-285750">
              <a:buFont typeface="Arial" panose="020B0604020202020204" pitchFamily="34" charset="0"/>
              <a:buChar char="•"/>
            </a:pPr>
            <a:r>
              <a:rPr lang="en-US" sz="2200" dirty="0"/>
              <a:t>Repeat for as many experiments as you want to create</a:t>
            </a:r>
          </a:p>
          <a:p>
            <a:pPr marL="285750" indent="-285750">
              <a:buFont typeface="Arial" panose="020B0604020202020204" pitchFamily="34" charset="0"/>
              <a:buChar char="•"/>
            </a:pPr>
            <a:r>
              <a:rPr lang="en-US" sz="2200" dirty="0"/>
              <a:t>Experiments folders will be saved in your project folder</a:t>
            </a:r>
          </a:p>
          <a:p>
            <a:pPr marL="285750" indent="-285750">
              <a:buFont typeface="Arial" panose="020B0604020202020204" pitchFamily="34" charset="0"/>
              <a:buChar char="•"/>
            </a:pPr>
            <a:r>
              <a:rPr lang="en-US" sz="2200" dirty="0"/>
              <a:t>To delete an experiment, simply delete its folder; in general you cannot delete things through the GUI</a:t>
            </a:r>
          </a:p>
          <a:p>
            <a:pPr marL="285750" indent="-285750">
              <a:buFont typeface="Arial" panose="020B0604020202020204" pitchFamily="34" charset="0"/>
              <a:buChar char="•"/>
            </a:pPr>
            <a:r>
              <a:rPr lang="en-US" sz="2200" dirty="0"/>
              <a:t>Do not rename an experiment manually </a:t>
            </a:r>
            <a:r>
              <a:rPr lang="en-US" sz="2200" b="1" dirty="0"/>
              <a:t>unless</a:t>
            </a:r>
            <a:r>
              <a:rPr lang="en-US" sz="2200" dirty="0"/>
              <a:t> you haven’t done anything with it using the GUI yet; instead make a new experiment with the new name and move all of the folders from the old experiment to the new experiment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98871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E6AE-8E64-4A46-82DF-5708A6A8C083}"/>
              </a:ext>
            </a:extLst>
          </p:cNvPr>
          <p:cNvSpPr>
            <a:spLocks noGrp="1"/>
          </p:cNvSpPr>
          <p:nvPr>
            <p:ph type="title"/>
          </p:nvPr>
        </p:nvSpPr>
        <p:spPr>
          <a:xfrm>
            <a:off x="269789" y="0"/>
            <a:ext cx="10515600" cy="1325563"/>
          </a:xfrm>
        </p:spPr>
        <p:txBody>
          <a:bodyPr/>
          <a:lstStyle/>
          <a:p>
            <a:r>
              <a:rPr lang="en-US" dirty="0"/>
              <a:t>Setup: Empty Experiment File Structure</a:t>
            </a:r>
          </a:p>
        </p:txBody>
      </p:sp>
      <p:sp>
        <p:nvSpPr>
          <p:cNvPr id="3" name="Content Placeholder 2">
            <a:extLst>
              <a:ext uri="{FF2B5EF4-FFF2-40B4-BE49-F238E27FC236}">
                <a16:creationId xmlns:a16="http://schemas.microsoft.com/office/drawing/2014/main" id="{0C37DD7C-4D52-4049-A1B1-EF5B3FB7ED7D}"/>
              </a:ext>
            </a:extLst>
          </p:cNvPr>
          <p:cNvSpPr>
            <a:spLocks noGrp="1"/>
          </p:cNvSpPr>
          <p:nvPr>
            <p:ph idx="1"/>
          </p:nvPr>
        </p:nvSpPr>
        <p:spPr>
          <a:xfrm>
            <a:off x="269790" y="1632895"/>
            <a:ext cx="4956740" cy="911522"/>
          </a:xfrm>
        </p:spPr>
        <p:txBody>
          <a:bodyPr>
            <a:normAutofit/>
          </a:bodyPr>
          <a:lstStyle/>
          <a:p>
            <a:r>
              <a:rPr lang="en-US" dirty="0"/>
              <a:t>This is the file structure of the GUI:</a:t>
            </a:r>
          </a:p>
        </p:txBody>
      </p:sp>
      <p:pic>
        <p:nvPicPr>
          <p:cNvPr id="7" name="Picture 6">
            <a:extLst>
              <a:ext uri="{FF2B5EF4-FFF2-40B4-BE49-F238E27FC236}">
                <a16:creationId xmlns:a16="http://schemas.microsoft.com/office/drawing/2014/main" id="{12763B42-1453-A54D-8A83-F1DD673AA69A}"/>
              </a:ext>
            </a:extLst>
          </p:cNvPr>
          <p:cNvPicPr>
            <a:picLocks noChangeAspect="1"/>
          </p:cNvPicPr>
          <p:nvPr/>
        </p:nvPicPr>
        <p:blipFill>
          <a:blip r:embed="rId2"/>
          <a:stretch>
            <a:fillRect/>
          </a:stretch>
        </p:blipFill>
        <p:spPr>
          <a:xfrm>
            <a:off x="5527589" y="1461488"/>
            <a:ext cx="3631325" cy="5016843"/>
          </a:xfrm>
          <a:prstGeom prst="rect">
            <a:avLst/>
          </a:prstGeom>
        </p:spPr>
      </p:pic>
      <p:cxnSp>
        <p:nvCxnSpPr>
          <p:cNvPr id="9" name="Straight Arrow Connector 8">
            <a:extLst>
              <a:ext uri="{FF2B5EF4-FFF2-40B4-BE49-F238E27FC236}">
                <a16:creationId xmlns:a16="http://schemas.microsoft.com/office/drawing/2014/main" id="{E07D0913-7106-EF43-BDFB-5830A25C7F08}"/>
              </a:ext>
            </a:extLst>
          </p:cNvPr>
          <p:cNvCxnSpPr>
            <a:cxnSpLocks/>
          </p:cNvCxnSpPr>
          <p:nvPr/>
        </p:nvCxnSpPr>
        <p:spPr>
          <a:xfrm flipH="1">
            <a:off x="6729060" y="1325563"/>
            <a:ext cx="804801" cy="2154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B8C25D4A-E9F5-964E-A29D-9FFCFC6875D8}"/>
              </a:ext>
            </a:extLst>
          </p:cNvPr>
          <p:cNvSpPr txBox="1"/>
          <p:nvPr/>
        </p:nvSpPr>
        <p:spPr>
          <a:xfrm>
            <a:off x="7533860" y="893769"/>
            <a:ext cx="4343669" cy="646331"/>
          </a:xfrm>
          <a:prstGeom prst="rect">
            <a:avLst/>
          </a:prstGeom>
          <a:noFill/>
        </p:spPr>
        <p:txBody>
          <a:bodyPr wrap="square" rtlCol="0">
            <a:spAutoFit/>
          </a:bodyPr>
          <a:lstStyle/>
          <a:p>
            <a:r>
              <a:rPr lang="en-US" dirty="0"/>
              <a:t>Name of folder that all projects are stored in</a:t>
            </a:r>
          </a:p>
          <a:p>
            <a:r>
              <a:rPr lang="en-US" dirty="0"/>
              <a:t>(created manually)</a:t>
            </a:r>
          </a:p>
        </p:txBody>
      </p:sp>
      <p:cxnSp>
        <p:nvCxnSpPr>
          <p:cNvPr id="12" name="Straight Arrow Connector 11">
            <a:extLst>
              <a:ext uri="{FF2B5EF4-FFF2-40B4-BE49-F238E27FC236}">
                <a16:creationId xmlns:a16="http://schemas.microsoft.com/office/drawing/2014/main" id="{8DCEC66B-7CAD-7542-A036-A5ABA7998EC1}"/>
              </a:ext>
            </a:extLst>
          </p:cNvPr>
          <p:cNvCxnSpPr>
            <a:cxnSpLocks/>
            <a:stCxn id="15" idx="1"/>
          </p:cNvCxnSpPr>
          <p:nvPr/>
        </p:nvCxnSpPr>
        <p:spPr>
          <a:xfrm flipH="1">
            <a:off x="7541589" y="1609922"/>
            <a:ext cx="1933022" cy="1306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B38EC4DB-BB4C-B544-B331-FF199757E5A8}"/>
              </a:ext>
            </a:extLst>
          </p:cNvPr>
          <p:cNvSpPr txBox="1"/>
          <p:nvPr/>
        </p:nvSpPr>
        <p:spPr>
          <a:xfrm>
            <a:off x="9474611" y="1425256"/>
            <a:ext cx="1043609" cy="369332"/>
          </a:xfrm>
          <a:prstGeom prst="rect">
            <a:avLst/>
          </a:prstGeom>
          <a:noFill/>
        </p:spPr>
        <p:txBody>
          <a:bodyPr wrap="square" rtlCol="0">
            <a:spAutoFit/>
          </a:bodyPr>
          <a:lstStyle/>
          <a:p>
            <a:r>
              <a:rPr lang="en-US" dirty="0"/>
              <a:t>Project 1</a:t>
            </a:r>
          </a:p>
        </p:txBody>
      </p:sp>
      <p:sp>
        <p:nvSpPr>
          <p:cNvPr id="16" name="TextBox 15">
            <a:extLst>
              <a:ext uri="{FF2B5EF4-FFF2-40B4-BE49-F238E27FC236}">
                <a16:creationId xmlns:a16="http://schemas.microsoft.com/office/drawing/2014/main" id="{8DF66572-305B-F14C-9808-EF077382D751}"/>
              </a:ext>
            </a:extLst>
          </p:cNvPr>
          <p:cNvSpPr txBox="1"/>
          <p:nvPr/>
        </p:nvSpPr>
        <p:spPr>
          <a:xfrm>
            <a:off x="9474611" y="6488668"/>
            <a:ext cx="1043609" cy="369332"/>
          </a:xfrm>
          <a:prstGeom prst="rect">
            <a:avLst/>
          </a:prstGeom>
          <a:noFill/>
        </p:spPr>
        <p:txBody>
          <a:bodyPr wrap="square" rtlCol="0">
            <a:spAutoFit/>
          </a:bodyPr>
          <a:lstStyle/>
          <a:p>
            <a:r>
              <a:rPr lang="en-US" dirty="0"/>
              <a:t>Project 3</a:t>
            </a:r>
          </a:p>
        </p:txBody>
      </p:sp>
      <p:cxnSp>
        <p:nvCxnSpPr>
          <p:cNvPr id="17" name="Straight Arrow Connector 16">
            <a:extLst>
              <a:ext uri="{FF2B5EF4-FFF2-40B4-BE49-F238E27FC236}">
                <a16:creationId xmlns:a16="http://schemas.microsoft.com/office/drawing/2014/main" id="{3938F6E5-969E-144C-BEF1-58DF1B565B1A}"/>
              </a:ext>
            </a:extLst>
          </p:cNvPr>
          <p:cNvCxnSpPr>
            <a:cxnSpLocks/>
            <a:stCxn id="16" idx="1"/>
          </p:cNvCxnSpPr>
          <p:nvPr/>
        </p:nvCxnSpPr>
        <p:spPr>
          <a:xfrm flipH="1" flipV="1">
            <a:off x="7541589" y="6375562"/>
            <a:ext cx="1933022" cy="2977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6518613-4BD4-7F43-8671-473D26B0D3EA}"/>
              </a:ext>
            </a:extLst>
          </p:cNvPr>
          <p:cNvCxnSpPr>
            <a:cxnSpLocks/>
          </p:cNvCxnSpPr>
          <p:nvPr/>
        </p:nvCxnSpPr>
        <p:spPr>
          <a:xfrm flipH="1" flipV="1">
            <a:off x="7722704" y="1894281"/>
            <a:ext cx="1982991" cy="3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3386D080-8414-0849-9747-02AB95965D8D}"/>
              </a:ext>
            </a:extLst>
          </p:cNvPr>
          <p:cNvSpPr txBox="1"/>
          <p:nvPr/>
        </p:nvSpPr>
        <p:spPr>
          <a:xfrm>
            <a:off x="9775671" y="1713683"/>
            <a:ext cx="1043609" cy="369332"/>
          </a:xfrm>
          <a:prstGeom prst="rect">
            <a:avLst/>
          </a:prstGeom>
          <a:noFill/>
        </p:spPr>
        <p:txBody>
          <a:bodyPr wrap="square" rtlCol="0">
            <a:spAutoFit/>
          </a:bodyPr>
          <a:lstStyle/>
          <a:p>
            <a:r>
              <a:rPr lang="en-US" dirty="0"/>
              <a:t>Project 2</a:t>
            </a:r>
          </a:p>
        </p:txBody>
      </p:sp>
      <p:sp>
        <p:nvSpPr>
          <p:cNvPr id="24" name="TextBox 23">
            <a:extLst>
              <a:ext uri="{FF2B5EF4-FFF2-40B4-BE49-F238E27FC236}">
                <a16:creationId xmlns:a16="http://schemas.microsoft.com/office/drawing/2014/main" id="{07E0DCC2-9D38-AD49-9710-A7B205841595}"/>
              </a:ext>
            </a:extLst>
          </p:cNvPr>
          <p:cNvSpPr txBox="1"/>
          <p:nvPr/>
        </p:nvSpPr>
        <p:spPr>
          <a:xfrm>
            <a:off x="9441256" y="2673540"/>
            <a:ext cx="1344133" cy="646331"/>
          </a:xfrm>
          <a:prstGeom prst="rect">
            <a:avLst/>
          </a:prstGeom>
          <a:noFill/>
        </p:spPr>
        <p:txBody>
          <a:bodyPr wrap="square" rtlCol="0">
            <a:spAutoFit/>
          </a:bodyPr>
          <a:lstStyle/>
          <a:p>
            <a:r>
              <a:rPr lang="en-US" dirty="0"/>
              <a:t>Experiments in Project 2</a:t>
            </a:r>
          </a:p>
        </p:txBody>
      </p:sp>
      <p:sp>
        <p:nvSpPr>
          <p:cNvPr id="25" name="Right Bracket 24">
            <a:extLst>
              <a:ext uri="{FF2B5EF4-FFF2-40B4-BE49-F238E27FC236}">
                <a16:creationId xmlns:a16="http://schemas.microsoft.com/office/drawing/2014/main" id="{FAF733B6-306E-FE4D-99C8-577E52B92ECA}"/>
              </a:ext>
            </a:extLst>
          </p:cNvPr>
          <p:cNvSpPr/>
          <p:nvPr/>
        </p:nvSpPr>
        <p:spPr>
          <a:xfrm>
            <a:off x="8825948" y="2140950"/>
            <a:ext cx="536713" cy="1715433"/>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01F8949F-BF55-3F4D-907D-268FE5B9C61D}"/>
              </a:ext>
            </a:extLst>
          </p:cNvPr>
          <p:cNvSpPr txBox="1"/>
          <p:nvPr/>
        </p:nvSpPr>
        <p:spPr>
          <a:xfrm>
            <a:off x="9267816" y="3927396"/>
            <a:ext cx="2924184" cy="369332"/>
          </a:xfrm>
          <a:prstGeom prst="rect">
            <a:avLst/>
          </a:prstGeom>
          <a:noFill/>
        </p:spPr>
        <p:txBody>
          <a:bodyPr wrap="square" rtlCol="0">
            <a:spAutoFit/>
          </a:bodyPr>
          <a:lstStyle/>
          <a:p>
            <a:r>
              <a:rPr lang="en-US" dirty="0"/>
              <a:t>Data that is fed into the GUI</a:t>
            </a:r>
          </a:p>
        </p:txBody>
      </p:sp>
      <p:cxnSp>
        <p:nvCxnSpPr>
          <p:cNvPr id="27" name="Straight Arrow Connector 26">
            <a:extLst>
              <a:ext uri="{FF2B5EF4-FFF2-40B4-BE49-F238E27FC236}">
                <a16:creationId xmlns:a16="http://schemas.microsoft.com/office/drawing/2014/main" id="{2B94E589-6731-6E4E-A28E-FBC124E3C1E8}"/>
              </a:ext>
            </a:extLst>
          </p:cNvPr>
          <p:cNvCxnSpPr>
            <a:cxnSpLocks/>
            <a:stCxn id="26" idx="1"/>
          </p:cNvCxnSpPr>
          <p:nvPr/>
        </p:nvCxnSpPr>
        <p:spPr>
          <a:xfrm flipH="1" flipV="1">
            <a:off x="7111314" y="3988616"/>
            <a:ext cx="2156502" cy="1234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A0F918FF-81D1-9041-A5A2-5E2DA281F397}"/>
              </a:ext>
            </a:extLst>
          </p:cNvPr>
          <p:cNvSpPr txBox="1"/>
          <p:nvPr/>
        </p:nvSpPr>
        <p:spPr>
          <a:xfrm>
            <a:off x="9267816" y="4425166"/>
            <a:ext cx="2924184" cy="923330"/>
          </a:xfrm>
          <a:prstGeom prst="rect">
            <a:avLst/>
          </a:prstGeom>
          <a:noFill/>
        </p:spPr>
        <p:txBody>
          <a:bodyPr wrap="square" rtlCol="0">
            <a:spAutoFit/>
          </a:bodyPr>
          <a:lstStyle/>
          <a:p>
            <a:r>
              <a:rPr lang="en-US" dirty="0"/>
              <a:t>Where you should put bulk CSV tables exported from </a:t>
            </a:r>
            <a:r>
              <a:rPr lang="en-US" dirty="0" err="1"/>
              <a:t>Flowjo</a:t>
            </a:r>
            <a:endParaRPr lang="en-US" dirty="0"/>
          </a:p>
        </p:txBody>
      </p:sp>
      <p:cxnSp>
        <p:nvCxnSpPr>
          <p:cNvPr id="30" name="Straight Arrow Connector 29">
            <a:extLst>
              <a:ext uri="{FF2B5EF4-FFF2-40B4-BE49-F238E27FC236}">
                <a16:creationId xmlns:a16="http://schemas.microsoft.com/office/drawing/2014/main" id="{530795D3-B2DF-BB4D-87DB-94E2C6C81958}"/>
              </a:ext>
            </a:extLst>
          </p:cNvPr>
          <p:cNvCxnSpPr>
            <a:cxnSpLocks/>
            <a:stCxn id="29" idx="1"/>
          </p:cNvCxnSpPr>
          <p:nvPr/>
        </p:nvCxnSpPr>
        <p:spPr>
          <a:xfrm flipH="1" flipV="1">
            <a:off x="7432578" y="4186110"/>
            <a:ext cx="1835238" cy="7007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F303EB3A-29F5-DB44-935A-FD6B126F575A}"/>
              </a:ext>
            </a:extLst>
          </p:cNvPr>
          <p:cNvSpPr txBox="1"/>
          <p:nvPr/>
        </p:nvSpPr>
        <p:spPr>
          <a:xfrm>
            <a:off x="2178805" y="4195989"/>
            <a:ext cx="3239882" cy="646331"/>
          </a:xfrm>
          <a:prstGeom prst="rect">
            <a:avLst/>
          </a:prstGeom>
          <a:noFill/>
        </p:spPr>
        <p:txBody>
          <a:bodyPr wrap="square" rtlCol="0">
            <a:spAutoFit/>
          </a:bodyPr>
          <a:lstStyle/>
          <a:p>
            <a:r>
              <a:rPr lang="en-US" dirty="0"/>
              <a:t>Where you should put single cell CSV files exported from </a:t>
            </a:r>
            <a:r>
              <a:rPr lang="en-US" dirty="0" err="1"/>
              <a:t>Flowjo</a:t>
            </a:r>
            <a:endParaRPr lang="en-US" dirty="0"/>
          </a:p>
        </p:txBody>
      </p:sp>
      <p:cxnSp>
        <p:nvCxnSpPr>
          <p:cNvPr id="33" name="Straight Arrow Connector 32">
            <a:extLst>
              <a:ext uri="{FF2B5EF4-FFF2-40B4-BE49-F238E27FC236}">
                <a16:creationId xmlns:a16="http://schemas.microsoft.com/office/drawing/2014/main" id="{347BE7E0-4359-5A4E-8966-005D137B12C8}"/>
              </a:ext>
            </a:extLst>
          </p:cNvPr>
          <p:cNvCxnSpPr>
            <a:cxnSpLocks/>
            <a:stCxn id="32" idx="3"/>
          </p:cNvCxnSpPr>
          <p:nvPr/>
        </p:nvCxnSpPr>
        <p:spPr>
          <a:xfrm flipV="1">
            <a:off x="5418687" y="4509415"/>
            <a:ext cx="882722" cy="97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56A4C307-B66F-B34D-B24A-1CE46B5146E5}"/>
              </a:ext>
            </a:extLst>
          </p:cNvPr>
          <p:cNvSpPr txBox="1"/>
          <p:nvPr/>
        </p:nvSpPr>
        <p:spPr>
          <a:xfrm>
            <a:off x="2197040" y="2424522"/>
            <a:ext cx="3239882" cy="1754326"/>
          </a:xfrm>
          <a:prstGeom prst="rect">
            <a:avLst/>
          </a:prstGeom>
          <a:noFill/>
        </p:spPr>
        <p:txBody>
          <a:bodyPr wrap="square" rtlCol="0">
            <a:spAutoFit/>
          </a:bodyPr>
          <a:lstStyle/>
          <a:p>
            <a:r>
              <a:rPr lang="en-US" dirty="0"/>
              <a:t>Where you should put raw fcs files from </a:t>
            </a:r>
            <a:r>
              <a:rPr lang="en-US" dirty="0" err="1"/>
              <a:t>flowjo</a:t>
            </a:r>
            <a:r>
              <a:rPr lang="en-US" dirty="0"/>
              <a:t> as well as the workspace (this folder is not read by GUI so it’s optional, but is helpful to have them here for organization)</a:t>
            </a:r>
          </a:p>
        </p:txBody>
      </p:sp>
      <p:cxnSp>
        <p:nvCxnSpPr>
          <p:cNvPr id="41" name="Straight Arrow Connector 40">
            <a:extLst>
              <a:ext uri="{FF2B5EF4-FFF2-40B4-BE49-F238E27FC236}">
                <a16:creationId xmlns:a16="http://schemas.microsoft.com/office/drawing/2014/main" id="{9E635F93-87DB-3344-A5AE-E33F8AC147E7}"/>
              </a:ext>
            </a:extLst>
          </p:cNvPr>
          <p:cNvCxnSpPr>
            <a:cxnSpLocks/>
          </p:cNvCxnSpPr>
          <p:nvPr/>
        </p:nvCxnSpPr>
        <p:spPr>
          <a:xfrm>
            <a:off x="5370896" y="3250096"/>
            <a:ext cx="930513" cy="10466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F59DCD77-03FC-4E44-AAB9-153454C1D983}"/>
              </a:ext>
            </a:extLst>
          </p:cNvPr>
          <p:cNvSpPr txBox="1"/>
          <p:nvPr/>
        </p:nvSpPr>
        <p:spPr>
          <a:xfrm>
            <a:off x="2870505" y="5645754"/>
            <a:ext cx="1856482" cy="369332"/>
          </a:xfrm>
          <a:prstGeom prst="rect">
            <a:avLst/>
          </a:prstGeom>
          <a:noFill/>
        </p:spPr>
        <p:txBody>
          <a:bodyPr wrap="square" rtlCol="0">
            <a:spAutoFit/>
          </a:bodyPr>
          <a:lstStyle/>
          <a:p>
            <a:r>
              <a:rPr lang="en-US" dirty="0"/>
              <a:t>Output excel files</a:t>
            </a:r>
          </a:p>
        </p:txBody>
      </p:sp>
      <p:cxnSp>
        <p:nvCxnSpPr>
          <p:cNvPr id="46" name="Straight Arrow Connector 45">
            <a:extLst>
              <a:ext uri="{FF2B5EF4-FFF2-40B4-BE49-F238E27FC236}">
                <a16:creationId xmlns:a16="http://schemas.microsoft.com/office/drawing/2014/main" id="{9DCFE1B8-1772-4F4C-8EC2-1C91958DB103}"/>
              </a:ext>
            </a:extLst>
          </p:cNvPr>
          <p:cNvCxnSpPr>
            <a:cxnSpLocks/>
            <a:stCxn id="45" idx="3"/>
          </p:cNvCxnSpPr>
          <p:nvPr/>
        </p:nvCxnSpPr>
        <p:spPr>
          <a:xfrm>
            <a:off x="4726987" y="5830420"/>
            <a:ext cx="152663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407CACF9-2848-D04C-9FE8-47EB3A2D95C3}"/>
              </a:ext>
            </a:extLst>
          </p:cNvPr>
          <p:cNvSpPr txBox="1"/>
          <p:nvPr/>
        </p:nvSpPr>
        <p:spPr>
          <a:xfrm>
            <a:off x="2870504" y="5968919"/>
            <a:ext cx="2110303" cy="369332"/>
          </a:xfrm>
          <a:prstGeom prst="rect">
            <a:avLst/>
          </a:prstGeom>
          <a:noFill/>
        </p:spPr>
        <p:txBody>
          <a:bodyPr wrap="square" rtlCol="0">
            <a:spAutoFit/>
          </a:bodyPr>
          <a:lstStyle/>
          <a:p>
            <a:r>
              <a:rPr lang="en-US" dirty="0"/>
              <a:t>Output </a:t>
            </a:r>
            <a:r>
              <a:rPr lang="en-US" dirty="0" err="1"/>
              <a:t>dataframes</a:t>
            </a:r>
            <a:endParaRPr lang="en-US" dirty="0"/>
          </a:p>
        </p:txBody>
      </p:sp>
      <p:cxnSp>
        <p:nvCxnSpPr>
          <p:cNvPr id="49" name="Straight Arrow Connector 48">
            <a:extLst>
              <a:ext uri="{FF2B5EF4-FFF2-40B4-BE49-F238E27FC236}">
                <a16:creationId xmlns:a16="http://schemas.microsoft.com/office/drawing/2014/main" id="{0E052234-F9B4-8446-8031-A3EAC898D364}"/>
              </a:ext>
            </a:extLst>
          </p:cNvPr>
          <p:cNvCxnSpPr>
            <a:cxnSpLocks/>
            <a:stCxn id="48" idx="3"/>
          </p:cNvCxnSpPr>
          <p:nvPr/>
        </p:nvCxnSpPr>
        <p:spPr>
          <a:xfrm flipV="1">
            <a:off x="4980807" y="6015087"/>
            <a:ext cx="1320602" cy="1384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525D4137-F288-C34D-A838-9DB1F9E25BFF}"/>
              </a:ext>
            </a:extLst>
          </p:cNvPr>
          <p:cNvSpPr txBox="1"/>
          <p:nvPr/>
        </p:nvSpPr>
        <p:spPr>
          <a:xfrm>
            <a:off x="2870504" y="6373580"/>
            <a:ext cx="2110303" cy="369332"/>
          </a:xfrm>
          <a:prstGeom prst="rect">
            <a:avLst/>
          </a:prstGeom>
          <a:noFill/>
        </p:spPr>
        <p:txBody>
          <a:bodyPr wrap="square" rtlCol="0">
            <a:spAutoFit/>
          </a:bodyPr>
          <a:lstStyle/>
          <a:p>
            <a:r>
              <a:rPr lang="en-US" dirty="0"/>
              <a:t>Output plots</a:t>
            </a:r>
          </a:p>
        </p:txBody>
      </p:sp>
      <p:cxnSp>
        <p:nvCxnSpPr>
          <p:cNvPr id="52" name="Straight Arrow Connector 51">
            <a:extLst>
              <a:ext uri="{FF2B5EF4-FFF2-40B4-BE49-F238E27FC236}">
                <a16:creationId xmlns:a16="http://schemas.microsoft.com/office/drawing/2014/main" id="{C8EE2B85-AC6C-EF48-AA19-F675B639C548}"/>
              </a:ext>
            </a:extLst>
          </p:cNvPr>
          <p:cNvCxnSpPr>
            <a:cxnSpLocks/>
          </p:cNvCxnSpPr>
          <p:nvPr/>
        </p:nvCxnSpPr>
        <p:spPr>
          <a:xfrm flipV="1">
            <a:off x="4191011" y="6221261"/>
            <a:ext cx="1904989" cy="370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CEBAA2CB-C10F-6D40-9922-048431F01E19}"/>
              </a:ext>
            </a:extLst>
          </p:cNvPr>
          <p:cNvCxnSpPr>
            <a:cxnSpLocks/>
          </p:cNvCxnSpPr>
          <p:nvPr/>
        </p:nvCxnSpPr>
        <p:spPr>
          <a:xfrm flipV="1">
            <a:off x="5040895" y="4665091"/>
            <a:ext cx="1062607" cy="305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D1B7C8FB-FFF4-3B4D-ABCD-5FD04C1EB6D7}"/>
              </a:ext>
            </a:extLst>
          </p:cNvPr>
          <p:cNvSpPr txBox="1"/>
          <p:nvPr/>
        </p:nvSpPr>
        <p:spPr>
          <a:xfrm>
            <a:off x="1986359" y="4778926"/>
            <a:ext cx="3182604" cy="923330"/>
          </a:xfrm>
          <a:prstGeom prst="rect">
            <a:avLst/>
          </a:prstGeom>
          <a:noFill/>
        </p:spPr>
        <p:txBody>
          <a:bodyPr wrap="square" rtlCol="0">
            <a:spAutoFit/>
          </a:bodyPr>
          <a:lstStyle/>
          <a:p>
            <a:r>
              <a:rPr lang="en-US" dirty="0"/>
              <a:t>Layout files for the experiment, </a:t>
            </a:r>
            <a:r>
              <a:rPr lang="en-US" dirty="0" err="1"/>
              <a:t>sampleNameFile.xlsx</a:t>
            </a:r>
            <a:r>
              <a:rPr lang="en-US" dirty="0"/>
              <a:t>, other random files</a:t>
            </a:r>
          </a:p>
        </p:txBody>
      </p:sp>
      <p:cxnSp>
        <p:nvCxnSpPr>
          <p:cNvPr id="57" name="Straight Arrow Connector 56">
            <a:extLst>
              <a:ext uri="{FF2B5EF4-FFF2-40B4-BE49-F238E27FC236}">
                <a16:creationId xmlns:a16="http://schemas.microsoft.com/office/drawing/2014/main" id="{E6B3CA04-A382-4147-AF23-A062B4864518}"/>
              </a:ext>
            </a:extLst>
          </p:cNvPr>
          <p:cNvCxnSpPr>
            <a:cxnSpLocks/>
          </p:cNvCxnSpPr>
          <p:nvPr/>
        </p:nvCxnSpPr>
        <p:spPr>
          <a:xfrm flipH="1" flipV="1">
            <a:off x="7424531" y="4970476"/>
            <a:ext cx="2093009" cy="561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76BDC3DA-FE3E-AA45-8E95-0514C9595D4E}"/>
              </a:ext>
            </a:extLst>
          </p:cNvPr>
          <p:cNvSpPr txBox="1"/>
          <p:nvPr/>
        </p:nvSpPr>
        <p:spPr>
          <a:xfrm>
            <a:off x="9517540" y="5350755"/>
            <a:ext cx="2783362" cy="1200329"/>
          </a:xfrm>
          <a:prstGeom prst="rect">
            <a:avLst/>
          </a:prstGeom>
          <a:noFill/>
        </p:spPr>
        <p:txBody>
          <a:bodyPr wrap="square" rtlCol="0">
            <a:spAutoFit/>
          </a:bodyPr>
          <a:lstStyle/>
          <a:p>
            <a:r>
              <a:rPr lang="en-US" dirty="0"/>
              <a:t>Where </a:t>
            </a:r>
            <a:r>
              <a:rPr lang="en-US" dirty="0" err="1"/>
              <a:t>dataframes</a:t>
            </a:r>
            <a:r>
              <a:rPr lang="en-US" dirty="0"/>
              <a:t> from various steps of single cell analysis for the experiment are stored</a:t>
            </a:r>
          </a:p>
        </p:txBody>
      </p:sp>
    </p:spTree>
    <p:extLst>
      <p:ext uri="{BB962C8B-B14F-4D97-AF65-F5344CB8AC3E}">
        <p14:creationId xmlns:p14="http://schemas.microsoft.com/office/powerpoint/2010/main" val="2577048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8AEB4-D7A1-F94F-AB92-B7B288227DDC}"/>
              </a:ext>
            </a:extLst>
          </p:cNvPr>
          <p:cNvSpPr>
            <a:spLocks noGrp="1"/>
          </p:cNvSpPr>
          <p:nvPr>
            <p:ph type="title"/>
          </p:nvPr>
        </p:nvSpPr>
        <p:spPr/>
        <p:txBody>
          <a:bodyPr/>
          <a:lstStyle/>
          <a:p>
            <a:r>
              <a:rPr lang="en-US" dirty="0"/>
              <a:t>Workflow: Adding Data</a:t>
            </a:r>
          </a:p>
        </p:txBody>
      </p:sp>
      <p:sp>
        <p:nvSpPr>
          <p:cNvPr id="3" name="Content Placeholder 2">
            <a:extLst>
              <a:ext uri="{FF2B5EF4-FFF2-40B4-BE49-F238E27FC236}">
                <a16:creationId xmlns:a16="http://schemas.microsoft.com/office/drawing/2014/main" id="{86922400-EC3C-764C-98B0-3BD930A31A31}"/>
              </a:ext>
            </a:extLst>
          </p:cNvPr>
          <p:cNvSpPr>
            <a:spLocks noGrp="1"/>
          </p:cNvSpPr>
          <p:nvPr>
            <p:ph idx="1"/>
          </p:nvPr>
        </p:nvSpPr>
        <p:spPr>
          <a:xfrm>
            <a:off x="838200" y="1690688"/>
            <a:ext cx="10515600" cy="4744140"/>
          </a:xfrm>
        </p:spPr>
        <p:txBody>
          <a:bodyPr>
            <a:normAutofit lnSpcReduction="10000"/>
          </a:bodyPr>
          <a:lstStyle/>
          <a:p>
            <a:r>
              <a:rPr lang="en-US" dirty="0"/>
              <a:t>Do compensation + gating like normal in your </a:t>
            </a:r>
            <a:r>
              <a:rPr lang="en-US" dirty="0" err="1"/>
              <a:t>flowjo</a:t>
            </a:r>
            <a:r>
              <a:rPr lang="en-US" dirty="0"/>
              <a:t> workspace (ideally with all fcs files + workspace in the </a:t>
            </a:r>
            <a:r>
              <a:rPr lang="en-US" dirty="0" err="1"/>
              <a:t>inputFiles</a:t>
            </a:r>
            <a:r>
              <a:rPr lang="en-US" dirty="0"/>
              <a:t>/mics subfolder in your experiment)</a:t>
            </a:r>
          </a:p>
          <a:p>
            <a:r>
              <a:rPr lang="en-US" dirty="0"/>
              <a:t>Make sure to have a group specifically for samples, even if you only have one group, to make sure you exclude the compensation files from all exports</a:t>
            </a:r>
          </a:p>
          <a:p>
            <a:r>
              <a:rPr lang="en-US" dirty="0"/>
              <a:t>One important consideration when using the GUI:</a:t>
            </a:r>
          </a:p>
          <a:p>
            <a:pPr lvl="1"/>
            <a:r>
              <a:rPr lang="en-US" dirty="0"/>
              <a:t>All samples must have the same gates. It’s OK if the gates are shifted in position individually per sample, but the actual sequence of gates must be the same. It’s also OK if a gate is completely meaningless for a sample; it must still get it, even if no cells show up within the gate. </a:t>
            </a:r>
          </a:p>
          <a:p>
            <a:pPr lvl="1"/>
            <a:r>
              <a:rPr lang="en-US" dirty="0"/>
              <a:t>If you need different gates for different tissues for example, you must create separate experiments for each tissue</a:t>
            </a:r>
          </a:p>
        </p:txBody>
      </p:sp>
    </p:spTree>
    <p:extLst>
      <p:ext uri="{BB962C8B-B14F-4D97-AF65-F5344CB8AC3E}">
        <p14:creationId xmlns:p14="http://schemas.microsoft.com/office/powerpoint/2010/main" val="1452587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F898-B881-8246-BADB-3612AEBA3DA9}"/>
              </a:ext>
            </a:extLst>
          </p:cNvPr>
          <p:cNvSpPr>
            <a:spLocks noGrp="1"/>
          </p:cNvSpPr>
          <p:nvPr>
            <p:ph type="title"/>
          </p:nvPr>
        </p:nvSpPr>
        <p:spPr/>
        <p:txBody>
          <a:bodyPr/>
          <a:lstStyle/>
          <a:p>
            <a:r>
              <a:rPr lang="en-US" dirty="0"/>
              <a:t>Workflow: Adding Data (Bulk: </a:t>
            </a:r>
            <a:r>
              <a:rPr lang="en-US" b="1" dirty="0"/>
              <a:t>Tube</a:t>
            </a:r>
            <a:r>
              <a:rPr lang="en-US" dirty="0"/>
              <a:t>)</a:t>
            </a:r>
          </a:p>
        </p:txBody>
      </p:sp>
      <p:sp>
        <p:nvSpPr>
          <p:cNvPr id="3" name="Content Placeholder 2">
            <a:extLst>
              <a:ext uri="{FF2B5EF4-FFF2-40B4-BE49-F238E27FC236}">
                <a16:creationId xmlns:a16="http://schemas.microsoft.com/office/drawing/2014/main" id="{1F8A5A36-3A38-4B4B-988E-8BE05AB273E0}"/>
              </a:ext>
            </a:extLst>
          </p:cNvPr>
          <p:cNvSpPr>
            <a:spLocks noGrp="1"/>
          </p:cNvSpPr>
          <p:nvPr>
            <p:ph idx="1"/>
          </p:nvPr>
        </p:nvSpPr>
        <p:spPr>
          <a:xfrm>
            <a:off x="470452" y="1845503"/>
            <a:ext cx="11386931" cy="4883288"/>
          </a:xfrm>
        </p:spPr>
        <p:txBody>
          <a:bodyPr>
            <a:normAutofit lnSpcReduction="10000"/>
          </a:bodyPr>
          <a:lstStyle/>
          <a:p>
            <a:r>
              <a:rPr lang="en-US" dirty="0"/>
              <a:t>Apply gates to all samples in your group like mentioned in the previous slide by dragging the gates to your sample group</a:t>
            </a:r>
          </a:p>
          <a:p>
            <a:r>
              <a:rPr lang="en-US" dirty="0"/>
              <a:t>Open the </a:t>
            </a:r>
            <a:r>
              <a:rPr lang="en-US" dirty="0" err="1"/>
              <a:t>Flowjo</a:t>
            </a:r>
            <a:r>
              <a:rPr lang="en-US" dirty="0"/>
              <a:t> Table editor:</a:t>
            </a:r>
          </a:p>
          <a:p>
            <a:r>
              <a:rPr lang="en-US" dirty="0"/>
              <a:t>Drag all statistics of interest</a:t>
            </a:r>
            <a:br>
              <a:rPr lang="en-US" dirty="0"/>
            </a:br>
            <a:r>
              <a:rPr lang="en-US" dirty="0"/>
              <a:t>to the table editor</a:t>
            </a:r>
          </a:p>
          <a:p>
            <a:r>
              <a:rPr lang="en-US" dirty="0"/>
              <a:t>Change dropdown (1) to “To File”</a:t>
            </a:r>
          </a:p>
          <a:p>
            <a:r>
              <a:rPr lang="en-US" dirty="0"/>
              <a:t>Change Dropdown (2) to “CSV”</a:t>
            </a:r>
          </a:p>
          <a:p>
            <a:r>
              <a:rPr lang="en-US" dirty="0"/>
              <a:t>Change destination (3) to </a:t>
            </a:r>
            <a:r>
              <a:rPr lang="en-US" dirty="0" err="1"/>
              <a:t>inputFiles</a:t>
            </a:r>
            <a:r>
              <a:rPr lang="en-US" dirty="0"/>
              <a:t>/</a:t>
            </a:r>
            <a:r>
              <a:rPr lang="en-US" dirty="0" err="1"/>
              <a:t>bulkCSVFiles</a:t>
            </a:r>
            <a:endParaRPr lang="en-US" dirty="0"/>
          </a:p>
          <a:p>
            <a:pPr lvl="1"/>
            <a:r>
              <a:rPr lang="en-US" dirty="0"/>
              <a:t>You can name the file whatever you want</a:t>
            </a:r>
          </a:p>
          <a:p>
            <a:r>
              <a:rPr lang="en-US" dirty="0"/>
              <a:t>Make sure correct group (not all samples) is clicked (4)</a:t>
            </a:r>
          </a:p>
          <a:p>
            <a:r>
              <a:rPr lang="en-US" dirty="0"/>
              <a:t>Click create table (5)</a:t>
            </a:r>
          </a:p>
        </p:txBody>
      </p:sp>
      <p:pic>
        <p:nvPicPr>
          <p:cNvPr id="5" name="Picture 4">
            <a:extLst>
              <a:ext uri="{FF2B5EF4-FFF2-40B4-BE49-F238E27FC236}">
                <a16:creationId xmlns:a16="http://schemas.microsoft.com/office/drawing/2014/main" id="{1A6D7DE1-7144-8D4B-8243-526DFBD901EB}"/>
              </a:ext>
            </a:extLst>
          </p:cNvPr>
          <p:cNvPicPr>
            <a:picLocks noChangeAspect="1"/>
          </p:cNvPicPr>
          <p:nvPr/>
        </p:nvPicPr>
        <p:blipFill>
          <a:blip r:embed="rId2"/>
          <a:stretch>
            <a:fillRect/>
          </a:stretch>
        </p:blipFill>
        <p:spPr>
          <a:xfrm>
            <a:off x="5316050" y="2746139"/>
            <a:ext cx="6636152" cy="928402"/>
          </a:xfrm>
          <a:prstGeom prst="rect">
            <a:avLst/>
          </a:prstGeom>
        </p:spPr>
      </p:pic>
      <p:sp>
        <p:nvSpPr>
          <p:cNvPr id="7" name="Rectangle 6">
            <a:extLst>
              <a:ext uri="{FF2B5EF4-FFF2-40B4-BE49-F238E27FC236}">
                <a16:creationId xmlns:a16="http://schemas.microsoft.com/office/drawing/2014/main" id="{F7998DB9-4ED0-9542-9762-E88F415CB1DD}"/>
              </a:ext>
            </a:extLst>
          </p:cNvPr>
          <p:cNvSpPr/>
          <p:nvPr/>
        </p:nvSpPr>
        <p:spPr>
          <a:xfrm>
            <a:off x="6542967" y="3080125"/>
            <a:ext cx="405113" cy="594416"/>
          </a:xfrm>
          <a:prstGeom prst="rect">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239B02A-4DA7-CA48-9B5B-6704DE13A236}"/>
              </a:ext>
            </a:extLst>
          </p:cNvPr>
          <p:cNvPicPr>
            <a:picLocks noChangeAspect="1"/>
          </p:cNvPicPr>
          <p:nvPr/>
        </p:nvPicPr>
        <p:blipFill rotWithShape="1">
          <a:blip r:embed="rId3"/>
          <a:srcRect b="74542"/>
          <a:stretch/>
        </p:blipFill>
        <p:spPr>
          <a:xfrm>
            <a:off x="5956974" y="3882622"/>
            <a:ext cx="5995228" cy="928402"/>
          </a:xfrm>
          <a:prstGeom prst="rect">
            <a:avLst/>
          </a:prstGeom>
        </p:spPr>
      </p:pic>
      <p:sp>
        <p:nvSpPr>
          <p:cNvPr id="10" name="TextBox 9">
            <a:extLst>
              <a:ext uri="{FF2B5EF4-FFF2-40B4-BE49-F238E27FC236}">
                <a16:creationId xmlns:a16="http://schemas.microsoft.com/office/drawing/2014/main" id="{C34B1ADF-06B1-8748-B450-63E3D3DAE72D}"/>
              </a:ext>
            </a:extLst>
          </p:cNvPr>
          <p:cNvSpPr txBox="1"/>
          <p:nvPr/>
        </p:nvSpPr>
        <p:spPr>
          <a:xfrm>
            <a:off x="10017602" y="3841181"/>
            <a:ext cx="500503" cy="337902"/>
          </a:xfrm>
          <a:prstGeom prst="rect">
            <a:avLst/>
          </a:prstGeom>
          <a:noFill/>
        </p:spPr>
        <p:txBody>
          <a:bodyPr wrap="square" rtlCol="0">
            <a:spAutoFit/>
          </a:bodyPr>
          <a:lstStyle/>
          <a:p>
            <a:r>
              <a:rPr lang="en-US" dirty="0"/>
              <a:t>(1)</a:t>
            </a:r>
          </a:p>
        </p:txBody>
      </p:sp>
      <p:sp>
        <p:nvSpPr>
          <p:cNvPr id="11" name="TextBox 10">
            <a:extLst>
              <a:ext uri="{FF2B5EF4-FFF2-40B4-BE49-F238E27FC236}">
                <a16:creationId xmlns:a16="http://schemas.microsoft.com/office/drawing/2014/main" id="{FFDFB0D8-3520-4B43-A871-381EDFB7DFAB}"/>
              </a:ext>
            </a:extLst>
          </p:cNvPr>
          <p:cNvSpPr txBox="1"/>
          <p:nvPr/>
        </p:nvSpPr>
        <p:spPr>
          <a:xfrm>
            <a:off x="9731623" y="4067524"/>
            <a:ext cx="500503" cy="337902"/>
          </a:xfrm>
          <a:prstGeom prst="rect">
            <a:avLst/>
          </a:prstGeom>
          <a:noFill/>
        </p:spPr>
        <p:txBody>
          <a:bodyPr wrap="square" rtlCol="0">
            <a:spAutoFit/>
          </a:bodyPr>
          <a:lstStyle/>
          <a:p>
            <a:r>
              <a:rPr lang="en-US" dirty="0"/>
              <a:t>(2)</a:t>
            </a:r>
          </a:p>
        </p:txBody>
      </p:sp>
      <p:sp>
        <p:nvSpPr>
          <p:cNvPr id="12" name="TextBox 11">
            <a:extLst>
              <a:ext uri="{FF2B5EF4-FFF2-40B4-BE49-F238E27FC236}">
                <a16:creationId xmlns:a16="http://schemas.microsoft.com/office/drawing/2014/main" id="{C0ED3246-3302-E44D-96AE-AA4B1E0079DD}"/>
              </a:ext>
            </a:extLst>
          </p:cNvPr>
          <p:cNvSpPr txBox="1"/>
          <p:nvPr/>
        </p:nvSpPr>
        <p:spPr>
          <a:xfrm>
            <a:off x="10765739" y="4277956"/>
            <a:ext cx="500503" cy="369332"/>
          </a:xfrm>
          <a:prstGeom prst="rect">
            <a:avLst/>
          </a:prstGeom>
          <a:noFill/>
        </p:spPr>
        <p:txBody>
          <a:bodyPr wrap="square" rtlCol="0">
            <a:spAutoFit/>
          </a:bodyPr>
          <a:lstStyle/>
          <a:p>
            <a:r>
              <a:rPr lang="en-US" dirty="0"/>
              <a:t>(3)</a:t>
            </a:r>
          </a:p>
        </p:txBody>
      </p:sp>
      <p:pic>
        <p:nvPicPr>
          <p:cNvPr id="13" name="Picture 12">
            <a:extLst>
              <a:ext uri="{FF2B5EF4-FFF2-40B4-BE49-F238E27FC236}">
                <a16:creationId xmlns:a16="http://schemas.microsoft.com/office/drawing/2014/main" id="{BB1DC7E2-E741-3249-BE6B-FBFCEF784B89}"/>
              </a:ext>
            </a:extLst>
          </p:cNvPr>
          <p:cNvPicPr>
            <a:picLocks noChangeAspect="1"/>
          </p:cNvPicPr>
          <p:nvPr/>
        </p:nvPicPr>
        <p:blipFill rotWithShape="1">
          <a:blip r:embed="rId4"/>
          <a:srcRect t="47470" b="37559"/>
          <a:stretch/>
        </p:blipFill>
        <p:spPr>
          <a:xfrm>
            <a:off x="8634126" y="5493169"/>
            <a:ext cx="3442571" cy="712018"/>
          </a:xfrm>
          <a:prstGeom prst="rect">
            <a:avLst/>
          </a:prstGeom>
        </p:spPr>
      </p:pic>
      <p:cxnSp>
        <p:nvCxnSpPr>
          <p:cNvPr id="15" name="Straight Arrow Connector 14">
            <a:extLst>
              <a:ext uri="{FF2B5EF4-FFF2-40B4-BE49-F238E27FC236}">
                <a16:creationId xmlns:a16="http://schemas.microsoft.com/office/drawing/2014/main" id="{DEEFB142-7B6D-064F-92A4-BCFEC2941A1D}"/>
              </a:ext>
            </a:extLst>
          </p:cNvPr>
          <p:cNvCxnSpPr>
            <a:cxnSpLocks/>
          </p:cNvCxnSpPr>
          <p:nvPr/>
        </p:nvCxnSpPr>
        <p:spPr>
          <a:xfrm>
            <a:off x="7981122" y="5334628"/>
            <a:ext cx="1202635" cy="4201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8711E420-73AC-6944-9D22-C7A21183BCA6}"/>
              </a:ext>
            </a:extLst>
          </p:cNvPr>
          <p:cNvSpPr txBox="1"/>
          <p:nvPr/>
        </p:nvSpPr>
        <p:spPr>
          <a:xfrm>
            <a:off x="7943673" y="4366861"/>
            <a:ext cx="500503" cy="369332"/>
          </a:xfrm>
          <a:prstGeom prst="rect">
            <a:avLst/>
          </a:prstGeom>
          <a:noFill/>
        </p:spPr>
        <p:txBody>
          <a:bodyPr wrap="square" rtlCol="0">
            <a:spAutoFit/>
          </a:bodyPr>
          <a:lstStyle/>
          <a:p>
            <a:r>
              <a:rPr lang="en-US" dirty="0"/>
              <a:t>(4)</a:t>
            </a:r>
          </a:p>
        </p:txBody>
      </p:sp>
      <p:sp>
        <p:nvSpPr>
          <p:cNvPr id="17" name="TextBox 16">
            <a:extLst>
              <a:ext uri="{FF2B5EF4-FFF2-40B4-BE49-F238E27FC236}">
                <a16:creationId xmlns:a16="http://schemas.microsoft.com/office/drawing/2014/main" id="{82CFDC2E-3872-1440-8921-F45ADC237E49}"/>
              </a:ext>
            </a:extLst>
          </p:cNvPr>
          <p:cNvSpPr txBox="1"/>
          <p:nvPr/>
        </p:nvSpPr>
        <p:spPr>
          <a:xfrm>
            <a:off x="8147612" y="3716485"/>
            <a:ext cx="500503" cy="369332"/>
          </a:xfrm>
          <a:prstGeom prst="rect">
            <a:avLst/>
          </a:prstGeom>
          <a:noFill/>
        </p:spPr>
        <p:txBody>
          <a:bodyPr wrap="square" rtlCol="0">
            <a:spAutoFit/>
          </a:bodyPr>
          <a:lstStyle/>
          <a:p>
            <a:r>
              <a:rPr lang="en-US" dirty="0"/>
              <a:t>(5)</a:t>
            </a:r>
          </a:p>
        </p:txBody>
      </p:sp>
    </p:spTree>
    <p:extLst>
      <p:ext uri="{BB962C8B-B14F-4D97-AF65-F5344CB8AC3E}">
        <p14:creationId xmlns:p14="http://schemas.microsoft.com/office/powerpoint/2010/main" val="1734918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3E630-2554-9042-8A50-FCC1C01B2EBA}"/>
              </a:ext>
            </a:extLst>
          </p:cNvPr>
          <p:cNvSpPr>
            <a:spLocks noGrp="1"/>
          </p:cNvSpPr>
          <p:nvPr>
            <p:ph type="title"/>
          </p:nvPr>
        </p:nvSpPr>
        <p:spPr/>
        <p:txBody>
          <a:bodyPr/>
          <a:lstStyle/>
          <a:p>
            <a:r>
              <a:rPr lang="en-US" dirty="0"/>
              <a:t>Workflow: Adding Data (Bulk: </a:t>
            </a:r>
            <a:r>
              <a:rPr lang="en-US" b="1" dirty="0"/>
              <a:t>Plate</a:t>
            </a:r>
            <a:r>
              <a:rPr lang="en-US" dirty="0"/>
              <a:t>)</a:t>
            </a:r>
          </a:p>
        </p:txBody>
      </p:sp>
      <p:sp>
        <p:nvSpPr>
          <p:cNvPr id="3" name="Content Placeholder 2">
            <a:extLst>
              <a:ext uri="{FF2B5EF4-FFF2-40B4-BE49-F238E27FC236}">
                <a16:creationId xmlns:a16="http://schemas.microsoft.com/office/drawing/2014/main" id="{29D89167-4F19-C44C-B730-39D141242B7E}"/>
              </a:ext>
            </a:extLst>
          </p:cNvPr>
          <p:cNvSpPr>
            <a:spLocks noGrp="1"/>
          </p:cNvSpPr>
          <p:nvPr>
            <p:ph idx="1"/>
          </p:nvPr>
        </p:nvSpPr>
        <p:spPr>
          <a:xfrm>
            <a:off x="665921" y="1616903"/>
            <a:ext cx="11022496" cy="5032375"/>
          </a:xfrm>
        </p:spPr>
        <p:txBody>
          <a:bodyPr>
            <a:normAutofit fontScale="85000" lnSpcReduction="10000"/>
          </a:bodyPr>
          <a:lstStyle/>
          <a:p>
            <a:r>
              <a:rPr lang="en-US" dirty="0"/>
              <a:t>Same as tube, except you </a:t>
            </a:r>
            <a:r>
              <a:rPr lang="en-US" b="1" dirty="0"/>
              <a:t>must </a:t>
            </a:r>
            <a:r>
              <a:rPr lang="en-US" dirty="0"/>
              <a:t>have a separate group for each plate, and each specimen on the plate must have the default name from </a:t>
            </a:r>
            <a:r>
              <a:rPr lang="en-US" dirty="0" err="1"/>
              <a:t>FACSDiva</a:t>
            </a:r>
            <a:r>
              <a:rPr lang="en-US" dirty="0"/>
              <a:t> (Speciment_001_A01 etc.). This is important because the well ID is in the default name, which is needed to assemble the layout</a:t>
            </a:r>
          </a:p>
          <a:p>
            <a:r>
              <a:rPr lang="en-US" dirty="0"/>
              <a:t>Export each statistics table separately for each plate group by selecting (4) from previous slide</a:t>
            </a:r>
          </a:p>
          <a:p>
            <a:r>
              <a:rPr lang="en-US" dirty="0"/>
              <a:t>Name each table </a:t>
            </a:r>
            <a:r>
              <a:rPr lang="en-US" i="1" dirty="0" err="1"/>
              <a:t>LetterNumber</a:t>
            </a:r>
            <a:r>
              <a:rPr lang="en-US" dirty="0" err="1"/>
              <a:t>_cell.csv</a:t>
            </a:r>
            <a:endParaRPr lang="en-US" dirty="0"/>
          </a:p>
          <a:p>
            <a:pPr lvl="1"/>
            <a:r>
              <a:rPr lang="en-US" dirty="0"/>
              <a:t>Vary the </a:t>
            </a:r>
            <a:r>
              <a:rPr lang="en-US" i="1" dirty="0"/>
              <a:t>Letter</a:t>
            </a:r>
            <a:r>
              <a:rPr lang="en-US" dirty="0"/>
              <a:t> each time you have a plate with a new set of conditions (row plates)</a:t>
            </a:r>
          </a:p>
          <a:p>
            <a:pPr lvl="1"/>
            <a:r>
              <a:rPr lang="en-US" dirty="0"/>
              <a:t>Vary the </a:t>
            </a:r>
            <a:r>
              <a:rPr lang="en-US" i="1" dirty="0"/>
              <a:t>Number</a:t>
            </a:r>
            <a:r>
              <a:rPr lang="en-US" dirty="0"/>
              <a:t> each time you have a plate with a new set of timepoints (column plates)</a:t>
            </a:r>
          </a:p>
          <a:p>
            <a:pPr lvl="1"/>
            <a:r>
              <a:rPr lang="en-US" dirty="0"/>
              <a:t>For example, if I had a 48 condition experiment, where I used half a plate per timepoint, and I had four total timepoints, I would name my plates A1_cell, A2_cell</a:t>
            </a:r>
          </a:p>
          <a:p>
            <a:pPr lvl="2"/>
            <a:r>
              <a:rPr lang="en-US" dirty="0"/>
              <a:t>Conditions do not vary between plates, so only number is changed</a:t>
            </a:r>
          </a:p>
          <a:p>
            <a:pPr lvl="1"/>
            <a:r>
              <a:rPr lang="en-US" dirty="0"/>
              <a:t>If I had a 128 condition experiment, where I used 2/3 of a plate, across 2 plates, per timepoint, and had 3 total timepoints, I would name my plates A1_cell, A2_cell, B1_cell, B2_cell</a:t>
            </a:r>
          </a:p>
          <a:p>
            <a:pPr lvl="1"/>
            <a:r>
              <a:rPr lang="en-US" dirty="0"/>
              <a:t>The A plates have the first 64 conditions, repeated across three timepoints across 2 plates (A1, A2)</a:t>
            </a:r>
          </a:p>
          <a:p>
            <a:pPr lvl="2"/>
            <a:r>
              <a:rPr lang="en-US" dirty="0"/>
              <a:t>The B plates have the other 64 conditions, also repeated across three timepoints across 2 plates (B1, B2)</a:t>
            </a:r>
          </a:p>
        </p:txBody>
      </p:sp>
    </p:spTree>
    <p:extLst>
      <p:ext uri="{BB962C8B-B14F-4D97-AF65-F5344CB8AC3E}">
        <p14:creationId xmlns:p14="http://schemas.microsoft.com/office/powerpoint/2010/main" val="1850351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CF898-B881-8246-BADB-3612AEBA3DA9}"/>
              </a:ext>
            </a:extLst>
          </p:cNvPr>
          <p:cNvSpPr>
            <a:spLocks noGrp="1"/>
          </p:cNvSpPr>
          <p:nvPr>
            <p:ph type="title"/>
          </p:nvPr>
        </p:nvSpPr>
        <p:spPr/>
        <p:txBody>
          <a:bodyPr/>
          <a:lstStyle/>
          <a:p>
            <a:r>
              <a:rPr lang="en-US" dirty="0"/>
              <a:t>Workflow: Adding Data (Single Cell: </a:t>
            </a:r>
            <a:r>
              <a:rPr lang="en-US" b="1" dirty="0"/>
              <a:t>Tube</a:t>
            </a:r>
            <a:r>
              <a:rPr lang="en-US" dirty="0"/>
              <a:t>)</a:t>
            </a:r>
          </a:p>
        </p:txBody>
      </p:sp>
      <p:sp>
        <p:nvSpPr>
          <p:cNvPr id="3" name="Content Placeholder 2">
            <a:extLst>
              <a:ext uri="{FF2B5EF4-FFF2-40B4-BE49-F238E27FC236}">
                <a16:creationId xmlns:a16="http://schemas.microsoft.com/office/drawing/2014/main" id="{1F8A5A36-3A38-4B4B-988E-8BE05AB273E0}"/>
              </a:ext>
            </a:extLst>
          </p:cNvPr>
          <p:cNvSpPr>
            <a:spLocks noGrp="1"/>
          </p:cNvSpPr>
          <p:nvPr>
            <p:ph idx="1"/>
          </p:nvPr>
        </p:nvSpPr>
        <p:spPr>
          <a:xfrm>
            <a:off x="231913" y="1775929"/>
            <a:ext cx="10515600" cy="4948962"/>
          </a:xfrm>
        </p:spPr>
        <p:txBody>
          <a:bodyPr>
            <a:normAutofit lnSpcReduction="10000"/>
          </a:bodyPr>
          <a:lstStyle/>
          <a:p>
            <a:r>
              <a:rPr lang="en-US" dirty="0"/>
              <a:t>Right click on a population in a group without the compensation samples</a:t>
            </a:r>
          </a:p>
          <a:p>
            <a:pPr lvl="1"/>
            <a:r>
              <a:rPr lang="en-US" dirty="0"/>
              <a:t>Not an individual data file; </a:t>
            </a:r>
            <a:r>
              <a:rPr lang="en-US" b="1" dirty="0"/>
              <a:t>the group </a:t>
            </a:r>
            <a:r>
              <a:rPr lang="en-US" dirty="0"/>
              <a:t>(1)</a:t>
            </a:r>
          </a:p>
          <a:p>
            <a:r>
              <a:rPr lang="en-US" dirty="0"/>
              <a:t>Select ”export/concatenate fcs files” (2)</a:t>
            </a:r>
          </a:p>
          <a:p>
            <a:endParaRPr lang="en-US" dirty="0"/>
          </a:p>
          <a:p>
            <a:r>
              <a:rPr lang="en-US" b="1" dirty="0"/>
              <a:t>Note: </a:t>
            </a:r>
            <a:r>
              <a:rPr lang="en-US" dirty="0"/>
              <a:t>If you modified the gate in the</a:t>
            </a:r>
            <a:br>
              <a:rPr lang="en-US" dirty="0"/>
            </a:br>
            <a:r>
              <a:rPr lang="en-US" dirty="0"/>
              <a:t>population you are exporting individually,</a:t>
            </a:r>
            <a:br>
              <a:rPr lang="en-US" dirty="0"/>
            </a:br>
            <a:r>
              <a:rPr lang="en-US" dirty="0"/>
              <a:t>you will have to export each file with modified</a:t>
            </a:r>
            <a:br>
              <a:rPr lang="en-US" dirty="0"/>
            </a:br>
            <a:r>
              <a:rPr lang="en-US" dirty="0"/>
              <a:t>gates individually (as </a:t>
            </a:r>
            <a:r>
              <a:rPr lang="en-US" dirty="0" err="1"/>
              <a:t>flowjo</a:t>
            </a:r>
            <a:r>
              <a:rPr lang="en-US" dirty="0"/>
              <a:t> won’t export their single cell </a:t>
            </a:r>
            <a:r>
              <a:rPr lang="en-US" dirty="0" err="1"/>
              <a:t>csvs</a:t>
            </a:r>
            <a:r>
              <a:rPr lang="en-US" dirty="0"/>
              <a:t> with the rest of the group). Other options:</a:t>
            </a:r>
          </a:p>
          <a:p>
            <a:pPr lvl="1"/>
            <a:r>
              <a:rPr lang="en-US" dirty="0"/>
              <a:t>Use a parent gate that is common to all samples</a:t>
            </a:r>
          </a:p>
          <a:p>
            <a:pPr lvl="1"/>
            <a:r>
              <a:rPr lang="en-US" dirty="0"/>
              <a:t>Make the gate broad enough to be repeated across the group</a:t>
            </a:r>
          </a:p>
          <a:p>
            <a:endParaRPr lang="en-US" dirty="0"/>
          </a:p>
        </p:txBody>
      </p:sp>
      <p:pic>
        <p:nvPicPr>
          <p:cNvPr id="7" name="Picture 6">
            <a:extLst>
              <a:ext uri="{FF2B5EF4-FFF2-40B4-BE49-F238E27FC236}">
                <a16:creationId xmlns:a16="http://schemas.microsoft.com/office/drawing/2014/main" id="{334507EF-D363-2E47-A926-E2E9323E4F38}"/>
              </a:ext>
            </a:extLst>
          </p:cNvPr>
          <p:cNvPicPr>
            <a:picLocks noChangeAspect="1"/>
          </p:cNvPicPr>
          <p:nvPr/>
        </p:nvPicPr>
        <p:blipFill rotWithShape="1">
          <a:blip r:embed="rId2"/>
          <a:srcRect b="53999"/>
          <a:stretch/>
        </p:blipFill>
        <p:spPr>
          <a:xfrm>
            <a:off x="7016554" y="2218682"/>
            <a:ext cx="4337246" cy="2212292"/>
          </a:xfrm>
          <a:prstGeom prst="rect">
            <a:avLst/>
          </a:prstGeom>
        </p:spPr>
      </p:pic>
      <p:sp>
        <p:nvSpPr>
          <p:cNvPr id="11" name="TextBox 10">
            <a:extLst>
              <a:ext uri="{FF2B5EF4-FFF2-40B4-BE49-F238E27FC236}">
                <a16:creationId xmlns:a16="http://schemas.microsoft.com/office/drawing/2014/main" id="{E3FC98E8-7DF2-5E4D-BBD0-85363ECEA99E}"/>
              </a:ext>
            </a:extLst>
          </p:cNvPr>
          <p:cNvSpPr txBox="1"/>
          <p:nvPr/>
        </p:nvSpPr>
        <p:spPr>
          <a:xfrm>
            <a:off x="7066683" y="3947003"/>
            <a:ext cx="500503" cy="337902"/>
          </a:xfrm>
          <a:prstGeom prst="rect">
            <a:avLst/>
          </a:prstGeom>
          <a:noFill/>
        </p:spPr>
        <p:txBody>
          <a:bodyPr wrap="square" rtlCol="0">
            <a:spAutoFit/>
          </a:bodyPr>
          <a:lstStyle/>
          <a:p>
            <a:r>
              <a:rPr lang="en-US" dirty="0"/>
              <a:t>(1)</a:t>
            </a:r>
          </a:p>
        </p:txBody>
      </p:sp>
      <p:pic>
        <p:nvPicPr>
          <p:cNvPr id="15" name="Picture 14">
            <a:extLst>
              <a:ext uri="{FF2B5EF4-FFF2-40B4-BE49-F238E27FC236}">
                <a16:creationId xmlns:a16="http://schemas.microsoft.com/office/drawing/2014/main" id="{40035507-9D91-8940-83C8-946F2433AF2A}"/>
              </a:ext>
            </a:extLst>
          </p:cNvPr>
          <p:cNvPicPr>
            <a:picLocks noChangeAspect="1"/>
          </p:cNvPicPr>
          <p:nvPr/>
        </p:nvPicPr>
        <p:blipFill>
          <a:blip r:embed="rId3"/>
          <a:stretch>
            <a:fillRect/>
          </a:stretch>
        </p:blipFill>
        <p:spPr>
          <a:xfrm>
            <a:off x="8618320" y="4027313"/>
            <a:ext cx="2735480" cy="662274"/>
          </a:xfrm>
          <a:prstGeom prst="rect">
            <a:avLst/>
          </a:prstGeom>
        </p:spPr>
      </p:pic>
      <p:sp>
        <p:nvSpPr>
          <p:cNvPr id="12" name="TextBox 11">
            <a:extLst>
              <a:ext uri="{FF2B5EF4-FFF2-40B4-BE49-F238E27FC236}">
                <a16:creationId xmlns:a16="http://schemas.microsoft.com/office/drawing/2014/main" id="{54FF5F09-AB20-C84C-B27D-63AB729DC47A}"/>
              </a:ext>
            </a:extLst>
          </p:cNvPr>
          <p:cNvSpPr txBox="1"/>
          <p:nvPr/>
        </p:nvSpPr>
        <p:spPr>
          <a:xfrm>
            <a:off x="8435795" y="4167065"/>
            <a:ext cx="500503" cy="337902"/>
          </a:xfrm>
          <a:prstGeom prst="rect">
            <a:avLst/>
          </a:prstGeom>
          <a:noFill/>
        </p:spPr>
        <p:txBody>
          <a:bodyPr wrap="square" rtlCol="0">
            <a:spAutoFit/>
          </a:bodyPr>
          <a:lstStyle/>
          <a:p>
            <a:r>
              <a:rPr lang="en-US" dirty="0"/>
              <a:t>(2)</a:t>
            </a:r>
          </a:p>
        </p:txBody>
      </p:sp>
    </p:spTree>
    <p:extLst>
      <p:ext uri="{BB962C8B-B14F-4D97-AF65-F5344CB8AC3E}">
        <p14:creationId xmlns:p14="http://schemas.microsoft.com/office/powerpoint/2010/main" val="3658042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A8D7-24DF-C942-9F1F-4F26A4998BA6}"/>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0586045E-9FB9-B143-9998-E6CC4FDBA23D}"/>
              </a:ext>
            </a:extLst>
          </p:cNvPr>
          <p:cNvSpPr>
            <a:spLocks noGrp="1"/>
          </p:cNvSpPr>
          <p:nvPr>
            <p:ph idx="1"/>
          </p:nvPr>
        </p:nvSpPr>
        <p:spPr/>
        <p:txBody>
          <a:bodyPr/>
          <a:lstStyle/>
          <a:p>
            <a:pPr marL="514350" indent="-514350">
              <a:buAutoNum type="arabicPeriod"/>
            </a:pPr>
            <a:r>
              <a:rPr lang="en-US" dirty="0">
                <a:hlinkClick r:id="rId2" action="ppaction://hlinksldjump"/>
              </a:rPr>
              <a:t>System Setup</a:t>
            </a:r>
            <a:endParaRPr lang="en-US" dirty="0"/>
          </a:p>
          <a:p>
            <a:pPr marL="514350" indent="-514350">
              <a:buAutoNum type="arabicPeriod"/>
            </a:pPr>
            <a:r>
              <a:rPr lang="en-US" dirty="0">
                <a:hlinkClick r:id="rId3" action="ppaction://hlinksldjump"/>
              </a:rPr>
              <a:t>Setting up the GUI/Projects</a:t>
            </a:r>
            <a:endParaRPr lang="en-US" dirty="0"/>
          </a:p>
          <a:p>
            <a:pPr marL="514350" indent="-514350">
              <a:buAutoNum type="arabicPeriod"/>
            </a:pPr>
            <a:r>
              <a:rPr lang="en-US" dirty="0">
                <a:hlinkClick r:id="rId4" action="ppaction://hlinksldjump"/>
              </a:rPr>
              <a:t>Adding data outside of GUI</a:t>
            </a:r>
            <a:endParaRPr lang="en-US" dirty="0"/>
          </a:p>
          <a:p>
            <a:pPr marL="514350" indent="-514350">
              <a:buAutoNum type="arabicPeriod"/>
            </a:pPr>
            <a:r>
              <a:rPr lang="en-US" dirty="0">
                <a:hlinkClick r:id="rId5" action="ppaction://hlinksldjump"/>
              </a:rPr>
              <a:t>Experiment Setup and Processing</a:t>
            </a:r>
            <a:endParaRPr lang="en-US" dirty="0"/>
          </a:p>
          <a:p>
            <a:pPr marL="514350" indent="-514350">
              <a:buAutoNum type="arabicPeriod"/>
            </a:pPr>
            <a:r>
              <a:rPr lang="en-US" dirty="0">
                <a:hlinkClick r:id="rId6" action="ppaction://hlinksldjump"/>
              </a:rPr>
              <a:t>Plotting</a:t>
            </a:r>
            <a:endParaRPr lang="en-US" dirty="0"/>
          </a:p>
          <a:p>
            <a:pPr marL="514350" indent="-514350">
              <a:buAutoNum type="arabicPeriod"/>
            </a:pPr>
            <a:r>
              <a:rPr lang="en-US" dirty="0">
                <a:hlinkClick r:id="rId7" action="ppaction://hlinksldjump"/>
              </a:rPr>
              <a:t>Analysis</a:t>
            </a:r>
            <a:endParaRPr lang="en-US" dirty="0"/>
          </a:p>
          <a:p>
            <a:pPr marL="514350" indent="-514350">
              <a:buAutoNum type="arabicPeriod"/>
            </a:pPr>
            <a:endParaRPr lang="en-US" dirty="0"/>
          </a:p>
        </p:txBody>
      </p:sp>
    </p:spTree>
    <p:extLst>
      <p:ext uri="{BB962C8B-B14F-4D97-AF65-F5344CB8AC3E}">
        <p14:creationId xmlns:p14="http://schemas.microsoft.com/office/powerpoint/2010/main" val="2598895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Content Placeholder 48">
            <a:extLst>
              <a:ext uri="{FF2B5EF4-FFF2-40B4-BE49-F238E27FC236}">
                <a16:creationId xmlns:a16="http://schemas.microsoft.com/office/drawing/2014/main" id="{2814E23F-1E26-9B48-B646-971994CC5EB3}"/>
              </a:ext>
            </a:extLst>
          </p:cNvPr>
          <p:cNvPicPr>
            <a:picLocks noGrp="1" noChangeAspect="1"/>
          </p:cNvPicPr>
          <p:nvPr>
            <p:ph idx="1"/>
          </p:nvPr>
        </p:nvPicPr>
        <p:blipFill>
          <a:blip r:embed="rId2"/>
          <a:stretch>
            <a:fillRect/>
          </a:stretch>
        </p:blipFill>
        <p:spPr>
          <a:xfrm>
            <a:off x="7322809" y="1367197"/>
            <a:ext cx="4624909" cy="5117119"/>
          </a:xfrm>
        </p:spPr>
      </p:pic>
      <p:sp>
        <p:nvSpPr>
          <p:cNvPr id="2" name="Title 1">
            <a:extLst>
              <a:ext uri="{FF2B5EF4-FFF2-40B4-BE49-F238E27FC236}">
                <a16:creationId xmlns:a16="http://schemas.microsoft.com/office/drawing/2014/main" id="{26A7BFBB-4F57-5142-8B78-73C6AD96E6BD}"/>
              </a:ext>
            </a:extLst>
          </p:cNvPr>
          <p:cNvSpPr>
            <a:spLocks noGrp="1"/>
          </p:cNvSpPr>
          <p:nvPr>
            <p:ph type="title"/>
          </p:nvPr>
        </p:nvSpPr>
        <p:spPr>
          <a:xfrm>
            <a:off x="431031" y="-1264"/>
            <a:ext cx="10515600" cy="1325563"/>
          </a:xfrm>
        </p:spPr>
        <p:txBody>
          <a:bodyPr/>
          <a:lstStyle/>
          <a:p>
            <a:r>
              <a:rPr lang="en-US" dirty="0"/>
              <a:t>Workflow: Adding Data (Single Cell: </a:t>
            </a:r>
            <a:r>
              <a:rPr lang="en-US" b="1" dirty="0"/>
              <a:t>Tube</a:t>
            </a:r>
            <a:r>
              <a:rPr lang="en-US" dirty="0"/>
              <a:t>)</a:t>
            </a:r>
          </a:p>
        </p:txBody>
      </p:sp>
      <p:sp>
        <p:nvSpPr>
          <p:cNvPr id="9" name="TextBox 8">
            <a:extLst>
              <a:ext uri="{FF2B5EF4-FFF2-40B4-BE49-F238E27FC236}">
                <a16:creationId xmlns:a16="http://schemas.microsoft.com/office/drawing/2014/main" id="{6DFF6F32-2C3E-9E49-A04F-E59433B08254}"/>
              </a:ext>
            </a:extLst>
          </p:cNvPr>
          <p:cNvSpPr txBox="1"/>
          <p:nvPr/>
        </p:nvSpPr>
        <p:spPr>
          <a:xfrm>
            <a:off x="2170379" y="1263681"/>
            <a:ext cx="4522304" cy="369332"/>
          </a:xfrm>
          <a:prstGeom prst="rect">
            <a:avLst/>
          </a:prstGeom>
          <a:noFill/>
        </p:spPr>
        <p:txBody>
          <a:bodyPr wrap="square" rtlCol="0">
            <a:spAutoFit/>
          </a:bodyPr>
          <a:lstStyle/>
          <a:p>
            <a:r>
              <a:rPr lang="en-US" dirty="0"/>
              <a:t>1) Change dropdown to “CSV Channel Values”</a:t>
            </a:r>
          </a:p>
        </p:txBody>
      </p:sp>
      <p:sp>
        <p:nvSpPr>
          <p:cNvPr id="10" name="TextBox 9">
            <a:extLst>
              <a:ext uri="{FF2B5EF4-FFF2-40B4-BE49-F238E27FC236}">
                <a16:creationId xmlns:a16="http://schemas.microsoft.com/office/drawing/2014/main" id="{9FE67155-C25D-994B-AA21-2F098F2C30AC}"/>
              </a:ext>
            </a:extLst>
          </p:cNvPr>
          <p:cNvSpPr txBox="1"/>
          <p:nvPr/>
        </p:nvSpPr>
        <p:spPr>
          <a:xfrm>
            <a:off x="2170379" y="1714036"/>
            <a:ext cx="4522304" cy="369332"/>
          </a:xfrm>
          <a:prstGeom prst="rect">
            <a:avLst/>
          </a:prstGeom>
          <a:noFill/>
        </p:spPr>
        <p:txBody>
          <a:bodyPr wrap="square" rtlCol="0">
            <a:spAutoFit/>
          </a:bodyPr>
          <a:lstStyle/>
          <a:p>
            <a:r>
              <a:rPr lang="en-US" dirty="0"/>
              <a:t>2) Select Both:</a:t>
            </a:r>
          </a:p>
        </p:txBody>
      </p:sp>
      <p:cxnSp>
        <p:nvCxnSpPr>
          <p:cNvPr id="16" name="Straight Arrow Connector 15">
            <a:extLst>
              <a:ext uri="{FF2B5EF4-FFF2-40B4-BE49-F238E27FC236}">
                <a16:creationId xmlns:a16="http://schemas.microsoft.com/office/drawing/2014/main" id="{96BD47D2-E44E-E343-9045-54FA60A3C8C2}"/>
              </a:ext>
            </a:extLst>
          </p:cNvPr>
          <p:cNvCxnSpPr>
            <a:cxnSpLocks/>
          </p:cNvCxnSpPr>
          <p:nvPr/>
        </p:nvCxnSpPr>
        <p:spPr>
          <a:xfrm>
            <a:off x="3750701" y="1944547"/>
            <a:ext cx="7583556" cy="986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AFA07E65-FE8E-334F-8963-BBDF47292FD2}"/>
              </a:ext>
            </a:extLst>
          </p:cNvPr>
          <p:cNvCxnSpPr>
            <a:cxnSpLocks/>
          </p:cNvCxnSpPr>
          <p:nvPr/>
        </p:nvCxnSpPr>
        <p:spPr>
          <a:xfrm>
            <a:off x="6610465" y="1538692"/>
            <a:ext cx="786009" cy="56360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17431314-52EE-0C40-A40E-1931DC49D714}"/>
              </a:ext>
            </a:extLst>
          </p:cNvPr>
          <p:cNvSpPr txBox="1"/>
          <p:nvPr/>
        </p:nvSpPr>
        <p:spPr>
          <a:xfrm>
            <a:off x="2170379" y="2196391"/>
            <a:ext cx="4522304" cy="1477328"/>
          </a:xfrm>
          <a:prstGeom prst="rect">
            <a:avLst/>
          </a:prstGeom>
          <a:noFill/>
        </p:spPr>
        <p:txBody>
          <a:bodyPr wrap="square" rtlCol="0">
            <a:spAutoFit/>
          </a:bodyPr>
          <a:lstStyle/>
          <a:p>
            <a:r>
              <a:rPr lang="en-US" dirty="0"/>
              <a:t>3) Select Custom parameters</a:t>
            </a:r>
          </a:p>
          <a:p>
            <a:endParaRPr lang="en-US" dirty="0"/>
          </a:p>
          <a:p>
            <a:r>
              <a:rPr lang="en-US" dirty="0"/>
              <a:t>4) Select view/edit include all compensated parameters and FSC-A/SSC-A (</a:t>
            </a:r>
            <a:r>
              <a:rPr lang="en-US" b="1" dirty="0"/>
              <a:t>not the –H and –W parameters</a:t>
            </a:r>
            <a:r>
              <a:rPr lang="en-US" dirty="0"/>
              <a:t>):</a:t>
            </a:r>
          </a:p>
        </p:txBody>
      </p:sp>
      <p:cxnSp>
        <p:nvCxnSpPr>
          <p:cNvPr id="21" name="Straight Arrow Connector 20">
            <a:extLst>
              <a:ext uri="{FF2B5EF4-FFF2-40B4-BE49-F238E27FC236}">
                <a16:creationId xmlns:a16="http://schemas.microsoft.com/office/drawing/2014/main" id="{93636F4F-4078-5647-9064-C5800184C3CA}"/>
              </a:ext>
            </a:extLst>
          </p:cNvPr>
          <p:cNvCxnSpPr>
            <a:cxnSpLocks/>
          </p:cNvCxnSpPr>
          <p:nvPr/>
        </p:nvCxnSpPr>
        <p:spPr>
          <a:xfrm>
            <a:off x="4961923" y="2349375"/>
            <a:ext cx="4553473" cy="101041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71706128-28D7-294D-AB0F-367404FC97C8}"/>
              </a:ext>
            </a:extLst>
          </p:cNvPr>
          <p:cNvCxnSpPr>
            <a:cxnSpLocks/>
          </p:cNvCxnSpPr>
          <p:nvPr/>
        </p:nvCxnSpPr>
        <p:spPr>
          <a:xfrm flipV="1">
            <a:off x="4124771" y="3359790"/>
            <a:ext cx="6821860" cy="668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FDBB63A6-763F-F040-BF5C-13278D536157}"/>
              </a:ext>
            </a:extLst>
          </p:cNvPr>
          <p:cNvSpPr txBox="1"/>
          <p:nvPr/>
        </p:nvSpPr>
        <p:spPr>
          <a:xfrm>
            <a:off x="2170379" y="3756731"/>
            <a:ext cx="4522304" cy="1754326"/>
          </a:xfrm>
          <a:prstGeom prst="rect">
            <a:avLst/>
          </a:prstGeom>
          <a:noFill/>
        </p:spPr>
        <p:txBody>
          <a:bodyPr wrap="square" rtlCol="0">
            <a:spAutoFit/>
          </a:bodyPr>
          <a:lstStyle/>
          <a:p>
            <a:r>
              <a:rPr lang="en-US" dirty="0"/>
              <a:t>5) Change Destination to </a:t>
            </a:r>
            <a:r>
              <a:rPr lang="en-US" dirty="0" err="1"/>
              <a:t>inputFiles</a:t>
            </a:r>
            <a:r>
              <a:rPr lang="en-US" dirty="0"/>
              <a:t>/</a:t>
            </a:r>
            <a:r>
              <a:rPr lang="en-US" dirty="0" err="1"/>
              <a:t>singleCellCSVFiles</a:t>
            </a:r>
            <a:endParaRPr lang="en-US" dirty="0"/>
          </a:p>
          <a:p>
            <a:r>
              <a:rPr lang="en-US" dirty="0"/>
              <a:t>If you have multiple populations you are exporting separately, you want to make folders inside of </a:t>
            </a:r>
            <a:r>
              <a:rPr lang="en-US" dirty="0" err="1"/>
              <a:t>singleCellCSVFiles</a:t>
            </a:r>
            <a:r>
              <a:rPr lang="en-US" dirty="0"/>
              <a:t> for each </a:t>
            </a:r>
            <a:r>
              <a:rPr lang="en-US" dirty="0" err="1"/>
              <a:t>cellType</a:t>
            </a:r>
            <a:r>
              <a:rPr lang="en-US" dirty="0"/>
              <a:t> and export appropriately</a:t>
            </a:r>
          </a:p>
        </p:txBody>
      </p:sp>
      <p:sp>
        <p:nvSpPr>
          <p:cNvPr id="31" name="TextBox 30">
            <a:extLst>
              <a:ext uri="{FF2B5EF4-FFF2-40B4-BE49-F238E27FC236}">
                <a16:creationId xmlns:a16="http://schemas.microsoft.com/office/drawing/2014/main" id="{224BA324-D719-034B-9B24-78D9D21CDDD3}"/>
              </a:ext>
            </a:extLst>
          </p:cNvPr>
          <p:cNvSpPr txBox="1"/>
          <p:nvPr/>
        </p:nvSpPr>
        <p:spPr>
          <a:xfrm>
            <a:off x="2170379" y="5464290"/>
            <a:ext cx="4522304" cy="369332"/>
          </a:xfrm>
          <a:prstGeom prst="rect">
            <a:avLst/>
          </a:prstGeom>
          <a:noFill/>
        </p:spPr>
        <p:txBody>
          <a:bodyPr wrap="square" rtlCol="0">
            <a:spAutoFit/>
          </a:bodyPr>
          <a:lstStyle/>
          <a:p>
            <a:r>
              <a:rPr lang="en-US" dirty="0"/>
              <a:t>6) Change prefix “export” to channel:</a:t>
            </a:r>
          </a:p>
        </p:txBody>
      </p:sp>
      <p:cxnSp>
        <p:nvCxnSpPr>
          <p:cNvPr id="32" name="Straight Arrow Connector 31">
            <a:extLst>
              <a:ext uri="{FF2B5EF4-FFF2-40B4-BE49-F238E27FC236}">
                <a16:creationId xmlns:a16="http://schemas.microsoft.com/office/drawing/2014/main" id="{68B2E4FD-82A4-C440-82F1-473D35BC20D0}"/>
              </a:ext>
            </a:extLst>
          </p:cNvPr>
          <p:cNvCxnSpPr>
            <a:cxnSpLocks/>
          </p:cNvCxnSpPr>
          <p:nvPr/>
        </p:nvCxnSpPr>
        <p:spPr>
          <a:xfrm flipV="1">
            <a:off x="6414388" y="2527150"/>
            <a:ext cx="3463850" cy="225040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A3BB5050-9EDB-1443-935E-60727E35DC3A}"/>
              </a:ext>
            </a:extLst>
          </p:cNvPr>
          <p:cNvCxnSpPr>
            <a:cxnSpLocks/>
          </p:cNvCxnSpPr>
          <p:nvPr/>
        </p:nvCxnSpPr>
        <p:spPr>
          <a:xfrm flipV="1">
            <a:off x="5907304" y="4308647"/>
            <a:ext cx="1809110" cy="137175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1B7ED7F0-777F-3149-91A9-55740F1A6FB2}"/>
              </a:ext>
            </a:extLst>
          </p:cNvPr>
          <p:cNvSpPr txBox="1"/>
          <p:nvPr/>
        </p:nvSpPr>
        <p:spPr>
          <a:xfrm>
            <a:off x="2178598" y="5881600"/>
            <a:ext cx="4522304" cy="646331"/>
          </a:xfrm>
          <a:prstGeom prst="rect">
            <a:avLst/>
          </a:prstGeom>
          <a:noFill/>
        </p:spPr>
        <p:txBody>
          <a:bodyPr wrap="square" rtlCol="0">
            <a:spAutoFit/>
          </a:bodyPr>
          <a:lstStyle/>
          <a:p>
            <a:r>
              <a:rPr lang="en-US" dirty="0"/>
              <a:t>7) Click Export; repeat for each separate cell type you want to export</a:t>
            </a:r>
          </a:p>
        </p:txBody>
      </p:sp>
      <p:cxnSp>
        <p:nvCxnSpPr>
          <p:cNvPr id="51" name="Straight Arrow Connector 50">
            <a:extLst>
              <a:ext uri="{FF2B5EF4-FFF2-40B4-BE49-F238E27FC236}">
                <a16:creationId xmlns:a16="http://schemas.microsoft.com/office/drawing/2014/main" id="{80FE1139-CB74-554C-9F97-CF097BE6D4D5}"/>
              </a:ext>
            </a:extLst>
          </p:cNvPr>
          <p:cNvCxnSpPr>
            <a:cxnSpLocks/>
          </p:cNvCxnSpPr>
          <p:nvPr/>
        </p:nvCxnSpPr>
        <p:spPr>
          <a:xfrm>
            <a:off x="6610465" y="6158329"/>
            <a:ext cx="4723792" cy="15699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53" name="Picture 52">
            <a:extLst>
              <a:ext uri="{FF2B5EF4-FFF2-40B4-BE49-F238E27FC236}">
                <a16:creationId xmlns:a16="http://schemas.microsoft.com/office/drawing/2014/main" id="{8D65CEDC-85E2-D249-917E-2E47FF70E7F9}"/>
              </a:ext>
            </a:extLst>
          </p:cNvPr>
          <p:cNvPicPr>
            <a:picLocks noChangeAspect="1"/>
          </p:cNvPicPr>
          <p:nvPr/>
        </p:nvPicPr>
        <p:blipFill rotWithShape="1">
          <a:blip r:embed="rId3"/>
          <a:srcRect l="13586" t="47470" r="37009" b="37559"/>
          <a:stretch/>
        </p:blipFill>
        <p:spPr>
          <a:xfrm>
            <a:off x="100899" y="3952638"/>
            <a:ext cx="1700815" cy="712018"/>
          </a:xfrm>
          <a:prstGeom prst="rect">
            <a:avLst/>
          </a:prstGeom>
        </p:spPr>
      </p:pic>
      <p:cxnSp>
        <p:nvCxnSpPr>
          <p:cNvPr id="54" name="Straight Arrow Connector 53">
            <a:extLst>
              <a:ext uri="{FF2B5EF4-FFF2-40B4-BE49-F238E27FC236}">
                <a16:creationId xmlns:a16="http://schemas.microsoft.com/office/drawing/2014/main" id="{66412333-91CD-CE41-86AB-4E8882A3C0D8}"/>
              </a:ext>
            </a:extLst>
          </p:cNvPr>
          <p:cNvCxnSpPr>
            <a:cxnSpLocks/>
          </p:cNvCxnSpPr>
          <p:nvPr/>
        </p:nvCxnSpPr>
        <p:spPr>
          <a:xfrm flipH="1" flipV="1">
            <a:off x="1079907" y="4758298"/>
            <a:ext cx="1090472" cy="51783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9397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37597-CDBB-054F-911C-BEF2834B7046}"/>
              </a:ext>
            </a:extLst>
          </p:cNvPr>
          <p:cNvSpPr>
            <a:spLocks noGrp="1"/>
          </p:cNvSpPr>
          <p:nvPr>
            <p:ph type="title"/>
          </p:nvPr>
        </p:nvSpPr>
        <p:spPr>
          <a:xfrm>
            <a:off x="838200" y="0"/>
            <a:ext cx="10515600" cy="1325563"/>
          </a:xfrm>
        </p:spPr>
        <p:txBody>
          <a:bodyPr/>
          <a:lstStyle/>
          <a:p>
            <a:r>
              <a:rPr lang="en-US" dirty="0"/>
              <a:t>Workflow: Choosing an Experiment</a:t>
            </a:r>
          </a:p>
        </p:txBody>
      </p:sp>
      <p:sp>
        <p:nvSpPr>
          <p:cNvPr id="3" name="Content Placeholder 2">
            <a:extLst>
              <a:ext uri="{FF2B5EF4-FFF2-40B4-BE49-F238E27FC236}">
                <a16:creationId xmlns:a16="http://schemas.microsoft.com/office/drawing/2014/main" id="{C848CA8E-D705-954A-B690-37D030A07E21}"/>
              </a:ext>
            </a:extLst>
          </p:cNvPr>
          <p:cNvSpPr>
            <a:spLocks noGrp="1"/>
          </p:cNvSpPr>
          <p:nvPr>
            <p:ph idx="1"/>
          </p:nvPr>
        </p:nvSpPr>
        <p:spPr>
          <a:xfrm>
            <a:off x="838200" y="1325563"/>
            <a:ext cx="10515600" cy="4351338"/>
          </a:xfrm>
        </p:spPr>
        <p:txBody>
          <a:bodyPr/>
          <a:lstStyle/>
          <a:p>
            <a:r>
              <a:rPr lang="en-US" dirty="0"/>
              <a:t>You are at this point ready to start using the GUI</a:t>
            </a:r>
          </a:p>
          <a:p>
            <a:r>
              <a:rPr lang="en-US" dirty="0"/>
              <a:t>Begin by selecting the </a:t>
            </a:r>
            <a:r>
              <a:rPr lang="en-US" dirty="0" err="1"/>
              <a:t>radiobutton</a:t>
            </a:r>
            <a:r>
              <a:rPr lang="en-US" dirty="0"/>
              <a:t> (1), selecting a project in dropdown (2), and selecting an experiment in that project in dropdown (3), then press OK</a:t>
            </a:r>
          </a:p>
          <a:p>
            <a:pPr lvl="1"/>
            <a:r>
              <a:rPr lang="en-US" dirty="0"/>
              <a:t>You must do so in this order, as (3) only shows dropdowns from whatever project is currently selected in (2)</a:t>
            </a:r>
          </a:p>
        </p:txBody>
      </p:sp>
      <p:pic>
        <p:nvPicPr>
          <p:cNvPr id="5" name="Picture 4">
            <a:extLst>
              <a:ext uri="{FF2B5EF4-FFF2-40B4-BE49-F238E27FC236}">
                <a16:creationId xmlns:a16="http://schemas.microsoft.com/office/drawing/2014/main" id="{F5A06AB6-276E-9743-999A-4C8AF3423322}"/>
              </a:ext>
            </a:extLst>
          </p:cNvPr>
          <p:cNvPicPr>
            <a:picLocks noChangeAspect="1"/>
          </p:cNvPicPr>
          <p:nvPr/>
        </p:nvPicPr>
        <p:blipFill>
          <a:blip r:embed="rId2"/>
          <a:stretch>
            <a:fillRect/>
          </a:stretch>
        </p:blipFill>
        <p:spPr>
          <a:xfrm>
            <a:off x="1323285" y="3971787"/>
            <a:ext cx="9207500" cy="2806700"/>
          </a:xfrm>
          <a:prstGeom prst="rect">
            <a:avLst/>
          </a:prstGeom>
        </p:spPr>
      </p:pic>
      <p:sp>
        <p:nvSpPr>
          <p:cNvPr id="6" name="TextBox 5">
            <a:extLst>
              <a:ext uri="{FF2B5EF4-FFF2-40B4-BE49-F238E27FC236}">
                <a16:creationId xmlns:a16="http://schemas.microsoft.com/office/drawing/2014/main" id="{9B67C438-B5FE-B049-ACAC-8C3FCD30BEF2}"/>
              </a:ext>
            </a:extLst>
          </p:cNvPr>
          <p:cNvSpPr txBox="1"/>
          <p:nvPr/>
        </p:nvSpPr>
        <p:spPr>
          <a:xfrm>
            <a:off x="1073033" y="5501508"/>
            <a:ext cx="500503" cy="337902"/>
          </a:xfrm>
          <a:prstGeom prst="rect">
            <a:avLst/>
          </a:prstGeom>
          <a:noFill/>
        </p:spPr>
        <p:txBody>
          <a:bodyPr wrap="square" rtlCol="0">
            <a:spAutoFit/>
          </a:bodyPr>
          <a:lstStyle/>
          <a:p>
            <a:r>
              <a:rPr lang="en-US" dirty="0"/>
              <a:t>(1)</a:t>
            </a:r>
          </a:p>
        </p:txBody>
      </p:sp>
      <p:sp>
        <p:nvSpPr>
          <p:cNvPr id="7" name="TextBox 6">
            <a:extLst>
              <a:ext uri="{FF2B5EF4-FFF2-40B4-BE49-F238E27FC236}">
                <a16:creationId xmlns:a16="http://schemas.microsoft.com/office/drawing/2014/main" id="{1C5584C0-4C64-EC4F-9F2B-5E8D2000EDFB}"/>
              </a:ext>
            </a:extLst>
          </p:cNvPr>
          <p:cNvSpPr txBox="1"/>
          <p:nvPr/>
        </p:nvSpPr>
        <p:spPr>
          <a:xfrm>
            <a:off x="5002691" y="5471857"/>
            <a:ext cx="500503" cy="337902"/>
          </a:xfrm>
          <a:prstGeom prst="rect">
            <a:avLst/>
          </a:prstGeom>
          <a:noFill/>
        </p:spPr>
        <p:txBody>
          <a:bodyPr wrap="square" rtlCol="0">
            <a:spAutoFit/>
          </a:bodyPr>
          <a:lstStyle/>
          <a:p>
            <a:r>
              <a:rPr lang="en-US" dirty="0"/>
              <a:t>(2)</a:t>
            </a:r>
          </a:p>
        </p:txBody>
      </p:sp>
      <p:sp>
        <p:nvSpPr>
          <p:cNvPr id="8" name="TextBox 7">
            <a:extLst>
              <a:ext uri="{FF2B5EF4-FFF2-40B4-BE49-F238E27FC236}">
                <a16:creationId xmlns:a16="http://schemas.microsoft.com/office/drawing/2014/main" id="{E920BE84-8EF7-A04E-BF1E-10728EDAC656}"/>
              </a:ext>
            </a:extLst>
          </p:cNvPr>
          <p:cNvSpPr txBox="1"/>
          <p:nvPr/>
        </p:nvSpPr>
        <p:spPr>
          <a:xfrm>
            <a:off x="4886273" y="5823190"/>
            <a:ext cx="500503"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296034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619A0-A34C-1442-975E-3E907D482D8F}"/>
              </a:ext>
            </a:extLst>
          </p:cNvPr>
          <p:cNvSpPr>
            <a:spLocks noGrp="1"/>
          </p:cNvSpPr>
          <p:nvPr>
            <p:ph type="title"/>
          </p:nvPr>
        </p:nvSpPr>
        <p:spPr>
          <a:xfrm>
            <a:off x="464626" y="94883"/>
            <a:ext cx="11727374" cy="1325563"/>
          </a:xfrm>
        </p:spPr>
        <p:txBody>
          <a:bodyPr/>
          <a:lstStyle/>
          <a:p>
            <a:r>
              <a:rPr lang="en-US" dirty="0"/>
              <a:t>Workflow: Adding labels (Bulk </a:t>
            </a:r>
            <a:r>
              <a:rPr lang="en-US" b="1" dirty="0"/>
              <a:t>or </a:t>
            </a:r>
            <a:r>
              <a:rPr lang="en-US" dirty="0"/>
              <a:t>Single Cell</a:t>
            </a:r>
            <a:r>
              <a:rPr lang="en-US" b="1" dirty="0"/>
              <a:t>: Tubes</a:t>
            </a:r>
            <a:r>
              <a:rPr lang="en-US" dirty="0"/>
              <a:t>)</a:t>
            </a:r>
          </a:p>
        </p:txBody>
      </p:sp>
      <p:sp>
        <p:nvSpPr>
          <p:cNvPr id="3" name="Content Placeholder 2">
            <a:extLst>
              <a:ext uri="{FF2B5EF4-FFF2-40B4-BE49-F238E27FC236}">
                <a16:creationId xmlns:a16="http://schemas.microsoft.com/office/drawing/2014/main" id="{9E542958-A9EA-544D-AD40-70EBD0ADBD9F}"/>
              </a:ext>
            </a:extLst>
          </p:cNvPr>
          <p:cNvSpPr>
            <a:spLocks noGrp="1"/>
          </p:cNvSpPr>
          <p:nvPr>
            <p:ph idx="1"/>
          </p:nvPr>
        </p:nvSpPr>
        <p:spPr>
          <a:xfrm>
            <a:off x="179173" y="1193800"/>
            <a:ext cx="11833654" cy="3318669"/>
          </a:xfrm>
        </p:spPr>
        <p:txBody>
          <a:bodyPr>
            <a:normAutofit/>
          </a:bodyPr>
          <a:lstStyle/>
          <a:p>
            <a:r>
              <a:rPr lang="en-US" sz="2200" dirty="0"/>
              <a:t>We now want to create labels for each sample you will put through the GUI</a:t>
            </a:r>
          </a:p>
          <a:p>
            <a:r>
              <a:rPr lang="en-US" sz="2200" dirty="0"/>
              <a:t>Create an excel file (which </a:t>
            </a:r>
            <a:r>
              <a:rPr lang="en-US" sz="2200" b="1" dirty="0"/>
              <a:t>must </a:t>
            </a:r>
            <a:r>
              <a:rPr lang="en-US" sz="2200" dirty="0"/>
              <a:t>be named </a:t>
            </a:r>
            <a:r>
              <a:rPr lang="en-US" sz="2200" b="1" dirty="0" err="1"/>
              <a:t>sampleNameFile.xlsx</a:t>
            </a:r>
            <a:r>
              <a:rPr lang="en-US" sz="2200" dirty="0"/>
              <a:t>) that contains labeling information for each sample fcs file. Use the format below. Each column is a different type of grouping, each row is a different fcs file. The first column must be called “</a:t>
            </a:r>
            <a:r>
              <a:rPr lang="en-US" sz="2200" dirty="0" err="1"/>
              <a:t>FileName</a:t>
            </a:r>
            <a:r>
              <a:rPr lang="en-US" sz="2200" dirty="0"/>
              <a:t>” the rest are specific to your experiment</a:t>
            </a:r>
          </a:p>
          <a:p>
            <a:pPr lvl="1"/>
            <a:r>
              <a:rPr lang="en-US" sz="1800" dirty="0"/>
              <a:t>No two rows can have the same sequence of columns, otherwise the samples would be though of as the same</a:t>
            </a:r>
          </a:p>
          <a:p>
            <a:r>
              <a:rPr lang="en-US" sz="2200" dirty="0"/>
              <a:t>Save the excel file inside of the “</a:t>
            </a:r>
            <a:r>
              <a:rPr lang="en-US" sz="2200" dirty="0" err="1"/>
              <a:t>misc</a:t>
            </a:r>
            <a:r>
              <a:rPr lang="en-US" sz="2200" dirty="0"/>
              <a:t>” folder in your experiment:</a:t>
            </a:r>
          </a:p>
        </p:txBody>
      </p:sp>
      <p:pic>
        <p:nvPicPr>
          <p:cNvPr id="5" name="Picture 4">
            <a:extLst>
              <a:ext uri="{FF2B5EF4-FFF2-40B4-BE49-F238E27FC236}">
                <a16:creationId xmlns:a16="http://schemas.microsoft.com/office/drawing/2014/main" id="{B4D370CD-6EC8-BF44-8009-5B9FD53A44BE}"/>
              </a:ext>
            </a:extLst>
          </p:cNvPr>
          <p:cNvPicPr>
            <a:picLocks noChangeAspect="1"/>
          </p:cNvPicPr>
          <p:nvPr/>
        </p:nvPicPr>
        <p:blipFill>
          <a:blip r:embed="rId2"/>
          <a:stretch>
            <a:fillRect/>
          </a:stretch>
        </p:blipFill>
        <p:spPr>
          <a:xfrm>
            <a:off x="602310" y="4124843"/>
            <a:ext cx="4813300" cy="2184400"/>
          </a:xfrm>
          <a:prstGeom prst="rect">
            <a:avLst/>
          </a:prstGeom>
        </p:spPr>
      </p:pic>
      <p:pic>
        <p:nvPicPr>
          <p:cNvPr id="6" name="Picture 5">
            <a:extLst>
              <a:ext uri="{FF2B5EF4-FFF2-40B4-BE49-F238E27FC236}">
                <a16:creationId xmlns:a16="http://schemas.microsoft.com/office/drawing/2014/main" id="{B850BA25-C5B6-3C4C-819E-2F1B490710ED}"/>
              </a:ext>
            </a:extLst>
          </p:cNvPr>
          <p:cNvPicPr>
            <a:picLocks noChangeAspect="1"/>
          </p:cNvPicPr>
          <p:nvPr/>
        </p:nvPicPr>
        <p:blipFill rotWithShape="1">
          <a:blip r:embed="rId3"/>
          <a:srcRect t="47470"/>
          <a:stretch/>
        </p:blipFill>
        <p:spPr>
          <a:xfrm>
            <a:off x="8199872" y="3673863"/>
            <a:ext cx="3631325" cy="2635380"/>
          </a:xfrm>
          <a:prstGeom prst="rect">
            <a:avLst/>
          </a:prstGeom>
        </p:spPr>
      </p:pic>
      <p:cxnSp>
        <p:nvCxnSpPr>
          <p:cNvPr id="8" name="Straight Arrow Connector 7">
            <a:extLst>
              <a:ext uri="{FF2B5EF4-FFF2-40B4-BE49-F238E27FC236}">
                <a16:creationId xmlns:a16="http://schemas.microsoft.com/office/drawing/2014/main" id="{BAE5A76A-403D-5547-84E5-3674898B1EA2}"/>
              </a:ext>
            </a:extLst>
          </p:cNvPr>
          <p:cNvCxnSpPr>
            <a:stCxn id="5" idx="3"/>
          </p:cNvCxnSpPr>
          <p:nvPr/>
        </p:nvCxnSpPr>
        <p:spPr>
          <a:xfrm flipV="1">
            <a:off x="5415610" y="4482548"/>
            <a:ext cx="3350703" cy="7344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5F0F3B94-9639-0843-A7D4-03B8655F7087}"/>
              </a:ext>
            </a:extLst>
          </p:cNvPr>
          <p:cNvSpPr txBox="1"/>
          <p:nvPr/>
        </p:nvSpPr>
        <p:spPr>
          <a:xfrm rot="20952475">
            <a:off x="5735323" y="4486276"/>
            <a:ext cx="2451652" cy="369332"/>
          </a:xfrm>
          <a:prstGeom prst="rect">
            <a:avLst/>
          </a:prstGeom>
          <a:noFill/>
        </p:spPr>
        <p:txBody>
          <a:bodyPr wrap="square" rtlCol="0">
            <a:spAutoFit/>
          </a:bodyPr>
          <a:lstStyle/>
          <a:p>
            <a:r>
              <a:rPr lang="en-US" dirty="0" err="1"/>
              <a:t>sampleNameFile.xlsx</a:t>
            </a:r>
            <a:endParaRPr lang="en-US" dirty="0"/>
          </a:p>
        </p:txBody>
      </p:sp>
    </p:spTree>
    <p:extLst>
      <p:ext uri="{BB962C8B-B14F-4D97-AF65-F5344CB8AC3E}">
        <p14:creationId xmlns:p14="http://schemas.microsoft.com/office/powerpoint/2010/main" val="2307515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F50F6-A484-DA44-B333-1C152A730C57}"/>
              </a:ext>
            </a:extLst>
          </p:cNvPr>
          <p:cNvSpPr>
            <a:spLocks noGrp="1"/>
          </p:cNvSpPr>
          <p:nvPr>
            <p:ph type="title"/>
          </p:nvPr>
        </p:nvSpPr>
        <p:spPr>
          <a:xfrm>
            <a:off x="218661" y="285612"/>
            <a:ext cx="11754678" cy="1325563"/>
          </a:xfrm>
        </p:spPr>
        <p:txBody>
          <a:bodyPr/>
          <a:lstStyle/>
          <a:p>
            <a:r>
              <a:rPr lang="en-US" dirty="0"/>
              <a:t>Workflow: Adding labels (Bulk </a:t>
            </a:r>
            <a:r>
              <a:rPr lang="en-US" b="1" dirty="0"/>
              <a:t>or </a:t>
            </a:r>
            <a:r>
              <a:rPr lang="en-US" dirty="0"/>
              <a:t>Single Cell</a:t>
            </a:r>
            <a:r>
              <a:rPr lang="en-US" b="1" dirty="0"/>
              <a:t>: Tubes</a:t>
            </a:r>
            <a:r>
              <a:rPr lang="en-US" dirty="0"/>
              <a:t>)</a:t>
            </a:r>
          </a:p>
        </p:txBody>
      </p:sp>
      <p:sp>
        <p:nvSpPr>
          <p:cNvPr id="3" name="Content Placeholder 2">
            <a:extLst>
              <a:ext uri="{FF2B5EF4-FFF2-40B4-BE49-F238E27FC236}">
                <a16:creationId xmlns:a16="http://schemas.microsoft.com/office/drawing/2014/main" id="{F6D299C1-58AB-4445-87AC-B68BE9240AB8}"/>
              </a:ext>
            </a:extLst>
          </p:cNvPr>
          <p:cNvSpPr>
            <a:spLocks noGrp="1"/>
          </p:cNvSpPr>
          <p:nvPr>
            <p:ph idx="1"/>
          </p:nvPr>
        </p:nvSpPr>
        <p:spPr>
          <a:xfrm>
            <a:off x="420757" y="1611175"/>
            <a:ext cx="7901440" cy="1325563"/>
          </a:xfrm>
        </p:spPr>
        <p:txBody>
          <a:bodyPr/>
          <a:lstStyle/>
          <a:p>
            <a:r>
              <a:rPr lang="en-US" dirty="0"/>
              <a:t>We then run the GUI, select the correct experiment as mentioned earlier, and then select “Setup Experiment” (1):  </a:t>
            </a:r>
          </a:p>
        </p:txBody>
      </p:sp>
      <p:pic>
        <p:nvPicPr>
          <p:cNvPr id="6" name="Picture 5">
            <a:extLst>
              <a:ext uri="{FF2B5EF4-FFF2-40B4-BE49-F238E27FC236}">
                <a16:creationId xmlns:a16="http://schemas.microsoft.com/office/drawing/2014/main" id="{F15317AE-D7A3-8643-B8BB-06D315E61067}"/>
              </a:ext>
            </a:extLst>
          </p:cNvPr>
          <p:cNvPicPr>
            <a:picLocks noChangeAspect="1"/>
          </p:cNvPicPr>
          <p:nvPr/>
        </p:nvPicPr>
        <p:blipFill>
          <a:blip r:embed="rId2"/>
          <a:stretch>
            <a:fillRect/>
          </a:stretch>
        </p:blipFill>
        <p:spPr>
          <a:xfrm>
            <a:off x="8646369" y="1611175"/>
            <a:ext cx="2654300" cy="2413000"/>
          </a:xfrm>
          <a:prstGeom prst="rect">
            <a:avLst/>
          </a:prstGeom>
        </p:spPr>
      </p:pic>
      <p:pic>
        <p:nvPicPr>
          <p:cNvPr id="8" name="Picture 7">
            <a:extLst>
              <a:ext uri="{FF2B5EF4-FFF2-40B4-BE49-F238E27FC236}">
                <a16:creationId xmlns:a16="http://schemas.microsoft.com/office/drawing/2014/main" id="{98B39E81-AABC-A443-B85F-1A7E5B5E392E}"/>
              </a:ext>
            </a:extLst>
          </p:cNvPr>
          <p:cNvPicPr>
            <a:picLocks noChangeAspect="1"/>
          </p:cNvPicPr>
          <p:nvPr/>
        </p:nvPicPr>
        <p:blipFill>
          <a:blip r:embed="rId3"/>
          <a:stretch>
            <a:fillRect/>
          </a:stretch>
        </p:blipFill>
        <p:spPr>
          <a:xfrm>
            <a:off x="1616598" y="4024175"/>
            <a:ext cx="6146800" cy="2603500"/>
          </a:xfrm>
          <a:prstGeom prst="rect">
            <a:avLst/>
          </a:prstGeom>
        </p:spPr>
      </p:pic>
      <p:sp>
        <p:nvSpPr>
          <p:cNvPr id="9" name="Content Placeholder 2">
            <a:extLst>
              <a:ext uri="{FF2B5EF4-FFF2-40B4-BE49-F238E27FC236}">
                <a16:creationId xmlns:a16="http://schemas.microsoft.com/office/drawing/2014/main" id="{FB7336BA-D901-CB49-9B83-F90D5EDED1C9}"/>
              </a:ext>
            </a:extLst>
          </p:cNvPr>
          <p:cNvSpPr txBox="1">
            <a:spLocks/>
          </p:cNvSpPr>
          <p:nvPr/>
        </p:nvSpPr>
        <p:spPr>
          <a:xfrm>
            <a:off x="337273" y="2985930"/>
            <a:ext cx="7901440"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then select enter experiment labels (2), and cells (3), and then OK</a:t>
            </a:r>
          </a:p>
        </p:txBody>
      </p:sp>
      <p:sp>
        <p:nvSpPr>
          <p:cNvPr id="12" name="TextBox 11">
            <a:extLst>
              <a:ext uri="{FF2B5EF4-FFF2-40B4-BE49-F238E27FC236}">
                <a16:creationId xmlns:a16="http://schemas.microsoft.com/office/drawing/2014/main" id="{D017F58C-604C-A144-96C0-BBAB46AC25AB}"/>
              </a:ext>
            </a:extLst>
          </p:cNvPr>
          <p:cNvSpPr txBox="1"/>
          <p:nvPr/>
        </p:nvSpPr>
        <p:spPr>
          <a:xfrm>
            <a:off x="8231947" y="2106194"/>
            <a:ext cx="500503" cy="337902"/>
          </a:xfrm>
          <a:prstGeom prst="rect">
            <a:avLst/>
          </a:prstGeom>
          <a:noFill/>
        </p:spPr>
        <p:txBody>
          <a:bodyPr wrap="square" rtlCol="0">
            <a:spAutoFit/>
          </a:bodyPr>
          <a:lstStyle/>
          <a:p>
            <a:r>
              <a:rPr lang="en-US" dirty="0"/>
              <a:t>(1)</a:t>
            </a:r>
          </a:p>
        </p:txBody>
      </p:sp>
      <p:sp>
        <p:nvSpPr>
          <p:cNvPr id="13" name="TextBox 12">
            <a:extLst>
              <a:ext uri="{FF2B5EF4-FFF2-40B4-BE49-F238E27FC236}">
                <a16:creationId xmlns:a16="http://schemas.microsoft.com/office/drawing/2014/main" id="{E708820E-279A-5947-AF8D-CE7E61A38CA5}"/>
              </a:ext>
            </a:extLst>
          </p:cNvPr>
          <p:cNvSpPr txBox="1"/>
          <p:nvPr/>
        </p:nvSpPr>
        <p:spPr>
          <a:xfrm>
            <a:off x="1823923" y="4696980"/>
            <a:ext cx="500503" cy="337902"/>
          </a:xfrm>
          <a:prstGeom prst="rect">
            <a:avLst/>
          </a:prstGeom>
          <a:noFill/>
        </p:spPr>
        <p:txBody>
          <a:bodyPr wrap="square" rtlCol="0">
            <a:spAutoFit/>
          </a:bodyPr>
          <a:lstStyle/>
          <a:p>
            <a:r>
              <a:rPr lang="en-US" dirty="0"/>
              <a:t>(2)</a:t>
            </a:r>
          </a:p>
        </p:txBody>
      </p:sp>
      <p:sp>
        <p:nvSpPr>
          <p:cNvPr id="14" name="TextBox 13">
            <a:extLst>
              <a:ext uri="{FF2B5EF4-FFF2-40B4-BE49-F238E27FC236}">
                <a16:creationId xmlns:a16="http://schemas.microsoft.com/office/drawing/2014/main" id="{6F64FE63-B04E-D74C-B74E-6EF898345A48}"/>
              </a:ext>
            </a:extLst>
          </p:cNvPr>
          <p:cNvSpPr txBox="1"/>
          <p:nvPr/>
        </p:nvSpPr>
        <p:spPr>
          <a:xfrm>
            <a:off x="4993614" y="4696980"/>
            <a:ext cx="500503"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83755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73408E-1BAD-5840-95CD-8A982E5F7AD3}"/>
              </a:ext>
            </a:extLst>
          </p:cNvPr>
          <p:cNvSpPr>
            <a:spLocks noGrp="1"/>
          </p:cNvSpPr>
          <p:nvPr>
            <p:ph idx="1"/>
          </p:nvPr>
        </p:nvSpPr>
        <p:spPr>
          <a:xfrm>
            <a:off x="838199" y="1825624"/>
            <a:ext cx="6645965" cy="4883013"/>
          </a:xfrm>
        </p:spPr>
        <p:txBody>
          <a:bodyPr>
            <a:normAutofit fontScale="85000" lnSpcReduction="20000"/>
          </a:bodyPr>
          <a:lstStyle/>
          <a:p>
            <a:r>
              <a:rPr lang="en-US" dirty="0"/>
              <a:t>Select tube:</a:t>
            </a:r>
          </a:p>
          <a:p>
            <a:endParaRPr lang="en-US" dirty="0"/>
          </a:p>
          <a:p>
            <a:endParaRPr lang="en-US" dirty="0"/>
          </a:p>
          <a:p>
            <a:endParaRPr lang="en-US" dirty="0"/>
          </a:p>
          <a:p>
            <a:endParaRPr lang="en-US" dirty="0"/>
          </a:p>
          <a:p>
            <a:endParaRPr lang="en-US" dirty="0"/>
          </a:p>
          <a:p>
            <a:r>
              <a:rPr lang="en-US" dirty="0"/>
              <a:t>If you have made your </a:t>
            </a:r>
            <a:r>
              <a:rPr lang="en-US" dirty="0" err="1"/>
              <a:t>sampleNameFile.xlsx</a:t>
            </a:r>
            <a:r>
              <a:rPr lang="en-US" dirty="0"/>
              <a:t> correctly, everything should be </a:t>
            </a:r>
            <a:r>
              <a:rPr lang="en-US" dirty="0" err="1"/>
              <a:t>autofilled</a:t>
            </a:r>
            <a:r>
              <a:rPr lang="en-US" dirty="0"/>
              <a:t> from this point on and you can keep clicking OK until you get back to this window (1): </a:t>
            </a:r>
          </a:p>
          <a:p>
            <a:r>
              <a:rPr lang="en-US" dirty="0"/>
              <a:t>The </a:t>
            </a:r>
            <a:r>
              <a:rPr lang="en-US" b="1" dirty="0"/>
              <a:t>one exception</a:t>
            </a:r>
            <a:r>
              <a:rPr lang="en-US" dirty="0"/>
              <a:t> will be if you didn’t have a ”Time” label in your </a:t>
            </a:r>
            <a:r>
              <a:rPr lang="en-US" dirty="0" err="1"/>
              <a:t>sampleNameFile</a:t>
            </a:r>
            <a:r>
              <a:rPr lang="en-US" dirty="0"/>
              <a:t>, in which case you will only have one timepoint which you will need to fill in manually for your experiment </a:t>
            </a:r>
            <a:r>
              <a:rPr lang="en-US" b="1" dirty="0"/>
              <a:t>with a number </a:t>
            </a:r>
            <a:r>
              <a:rPr lang="en-US" dirty="0"/>
              <a:t>when you get to this window (2):</a:t>
            </a:r>
          </a:p>
        </p:txBody>
      </p:sp>
      <p:sp>
        <p:nvSpPr>
          <p:cNvPr id="4" name="Title 1">
            <a:extLst>
              <a:ext uri="{FF2B5EF4-FFF2-40B4-BE49-F238E27FC236}">
                <a16:creationId xmlns:a16="http://schemas.microsoft.com/office/drawing/2014/main" id="{08CB8550-9CB8-9345-AC4A-EB27E35CFD19}"/>
              </a:ext>
            </a:extLst>
          </p:cNvPr>
          <p:cNvSpPr>
            <a:spLocks noGrp="1"/>
          </p:cNvSpPr>
          <p:nvPr>
            <p:ph type="title"/>
          </p:nvPr>
        </p:nvSpPr>
        <p:spPr>
          <a:xfrm>
            <a:off x="218661" y="285612"/>
            <a:ext cx="11754678" cy="1325563"/>
          </a:xfrm>
        </p:spPr>
        <p:txBody>
          <a:bodyPr/>
          <a:lstStyle/>
          <a:p>
            <a:r>
              <a:rPr lang="en-US" dirty="0"/>
              <a:t>Workflow: Adding labels (Bulk </a:t>
            </a:r>
            <a:r>
              <a:rPr lang="en-US" b="1" dirty="0"/>
              <a:t>or </a:t>
            </a:r>
            <a:r>
              <a:rPr lang="en-US" dirty="0"/>
              <a:t>Single Cell</a:t>
            </a:r>
            <a:r>
              <a:rPr lang="en-US" b="1" dirty="0"/>
              <a:t>: Tubes</a:t>
            </a:r>
            <a:r>
              <a:rPr lang="en-US" dirty="0"/>
              <a:t>)</a:t>
            </a:r>
          </a:p>
        </p:txBody>
      </p:sp>
      <p:pic>
        <p:nvPicPr>
          <p:cNvPr id="6" name="Picture 5">
            <a:extLst>
              <a:ext uri="{FF2B5EF4-FFF2-40B4-BE49-F238E27FC236}">
                <a16:creationId xmlns:a16="http://schemas.microsoft.com/office/drawing/2014/main" id="{22D9E055-6E13-094B-A565-72C84B54B021}"/>
              </a:ext>
            </a:extLst>
          </p:cNvPr>
          <p:cNvPicPr>
            <a:picLocks noChangeAspect="1"/>
          </p:cNvPicPr>
          <p:nvPr/>
        </p:nvPicPr>
        <p:blipFill>
          <a:blip r:embed="rId2"/>
          <a:stretch>
            <a:fillRect/>
          </a:stretch>
        </p:blipFill>
        <p:spPr>
          <a:xfrm>
            <a:off x="3178865" y="1611175"/>
            <a:ext cx="2057400" cy="2006600"/>
          </a:xfrm>
          <a:prstGeom prst="rect">
            <a:avLst/>
          </a:prstGeom>
        </p:spPr>
      </p:pic>
      <p:pic>
        <p:nvPicPr>
          <p:cNvPr id="10" name="Picture 9">
            <a:extLst>
              <a:ext uri="{FF2B5EF4-FFF2-40B4-BE49-F238E27FC236}">
                <a16:creationId xmlns:a16="http://schemas.microsoft.com/office/drawing/2014/main" id="{18921650-4A3A-B547-AE4C-29EE120806F4}"/>
              </a:ext>
            </a:extLst>
          </p:cNvPr>
          <p:cNvPicPr>
            <a:picLocks noChangeAspect="1"/>
          </p:cNvPicPr>
          <p:nvPr/>
        </p:nvPicPr>
        <p:blipFill>
          <a:blip r:embed="rId3"/>
          <a:stretch>
            <a:fillRect/>
          </a:stretch>
        </p:blipFill>
        <p:spPr>
          <a:xfrm>
            <a:off x="7484164" y="4965148"/>
            <a:ext cx="2057400" cy="1765300"/>
          </a:xfrm>
          <a:prstGeom prst="rect">
            <a:avLst/>
          </a:prstGeom>
        </p:spPr>
      </p:pic>
      <p:pic>
        <p:nvPicPr>
          <p:cNvPr id="12" name="Picture 11">
            <a:extLst>
              <a:ext uri="{FF2B5EF4-FFF2-40B4-BE49-F238E27FC236}">
                <a16:creationId xmlns:a16="http://schemas.microsoft.com/office/drawing/2014/main" id="{9115C8E7-BF08-5C49-9D0A-3F526D15E2F4}"/>
              </a:ext>
            </a:extLst>
          </p:cNvPr>
          <p:cNvPicPr>
            <a:picLocks noChangeAspect="1"/>
          </p:cNvPicPr>
          <p:nvPr/>
        </p:nvPicPr>
        <p:blipFill>
          <a:blip r:embed="rId4"/>
          <a:stretch>
            <a:fillRect/>
          </a:stretch>
        </p:blipFill>
        <p:spPr>
          <a:xfrm>
            <a:off x="6926671" y="2171384"/>
            <a:ext cx="5229785" cy="2233554"/>
          </a:xfrm>
          <a:prstGeom prst="rect">
            <a:avLst/>
          </a:prstGeom>
        </p:spPr>
      </p:pic>
      <p:sp>
        <p:nvSpPr>
          <p:cNvPr id="18" name="TextBox 17">
            <a:extLst>
              <a:ext uri="{FF2B5EF4-FFF2-40B4-BE49-F238E27FC236}">
                <a16:creationId xmlns:a16="http://schemas.microsoft.com/office/drawing/2014/main" id="{6CDDF608-96F0-6D4F-AE82-B05C128A5DE0}"/>
              </a:ext>
            </a:extLst>
          </p:cNvPr>
          <p:cNvSpPr txBox="1"/>
          <p:nvPr/>
        </p:nvSpPr>
        <p:spPr>
          <a:xfrm>
            <a:off x="6426168" y="2425122"/>
            <a:ext cx="500503" cy="337902"/>
          </a:xfrm>
          <a:prstGeom prst="rect">
            <a:avLst/>
          </a:prstGeom>
          <a:noFill/>
        </p:spPr>
        <p:txBody>
          <a:bodyPr wrap="square" rtlCol="0">
            <a:spAutoFit/>
          </a:bodyPr>
          <a:lstStyle/>
          <a:p>
            <a:r>
              <a:rPr lang="en-US" dirty="0"/>
              <a:t>(1)</a:t>
            </a:r>
          </a:p>
        </p:txBody>
      </p:sp>
      <p:sp>
        <p:nvSpPr>
          <p:cNvPr id="20" name="TextBox 19">
            <a:extLst>
              <a:ext uri="{FF2B5EF4-FFF2-40B4-BE49-F238E27FC236}">
                <a16:creationId xmlns:a16="http://schemas.microsoft.com/office/drawing/2014/main" id="{9D13E5C7-7C75-BD4E-A674-394FC1D16492}"/>
              </a:ext>
            </a:extLst>
          </p:cNvPr>
          <p:cNvSpPr txBox="1"/>
          <p:nvPr/>
        </p:nvSpPr>
        <p:spPr>
          <a:xfrm>
            <a:off x="7107301" y="4943337"/>
            <a:ext cx="500503" cy="337902"/>
          </a:xfrm>
          <a:prstGeom prst="rect">
            <a:avLst/>
          </a:prstGeom>
          <a:noFill/>
        </p:spPr>
        <p:txBody>
          <a:bodyPr wrap="square" rtlCol="0">
            <a:spAutoFit/>
          </a:bodyPr>
          <a:lstStyle/>
          <a:p>
            <a:r>
              <a:rPr lang="en-US" dirty="0"/>
              <a:t>(2)</a:t>
            </a:r>
          </a:p>
        </p:txBody>
      </p:sp>
    </p:spTree>
    <p:extLst>
      <p:ext uri="{BB962C8B-B14F-4D97-AF65-F5344CB8AC3E}">
        <p14:creationId xmlns:p14="http://schemas.microsoft.com/office/powerpoint/2010/main" val="712944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F9887-6C52-1343-9530-E6F892F68FEC}"/>
              </a:ext>
            </a:extLst>
          </p:cNvPr>
          <p:cNvSpPr>
            <a:spLocks noGrp="1"/>
          </p:cNvSpPr>
          <p:nvPr>
            <p:ph type="title"/>
          </p:nvPr>
        </p:nvSpPr>
        <p:spPr>
          <a:xfrm>
            <a:off x="358815" y="98908"/>
            <a:ext cx="11735765" cy="1325563"/>
          </a:xfrm>
        </p:spPr>
        <p:txBody>
          <a:bodyPr/>
          <a:lstStyle/>
          <a:p>
            <a:r>
              <a:rPr lang="en-US" dirty="0"/>
              <a:t>Workflow: Adding labels (Bulk </a:t>
            </a:r>
            <a:r>
              <a:rPr lang="en-US" b="1" dirty="0"/>
              <a:t>or </a:t>
            </a:r>
            <a:r>
              <a:rPr lang="en-US" dirty="0"/>
              <a:t>Single Cell</a:t>
            </a:r>
            <a:r>
              <a:rPr lang="en-US" b="1" dirty="0"/>
              <a:t>: Tubes</a:t>
            </a:r>
            <a:r>
              <a:rPr lang="en-US" dirty="0"/>
              <a:t>)</a:t>
            </a:r>
          </a:p>
        </p:txBody>
      </p:sp>
      <p:pic>
        <p:nvPicPr>
          <p:cNvPr id="5" name="Content Placeholder 4">
            <a:extLst>
              <a:ext uri="{FF2B5EF4-FFF2-40B4-BE49-F238E27FC236}">
                <a16:creationId xmlns:a16="http://schemas.microsoft.com/office/drawing/2014/main" id="{70118934-6B92-444F-B669-C172DCAE582C}"/>
              </a:ext>
            </a:extLst>
          </p:cNvPr>
          <p:cNvPicPr>
            <a:picLocks noGrp="1" noChangeAspect="1"/>
          </p:cNvPicPr>
          <p:nvPr>
            <p:ph idx="1"/>
          </p:nvPr>
        </p:nvPicPr>
        <p:blipFill>
          <a:blip r:embed="rId2"/>
          <a:stretch>
            <a:fillRect/>
          </a:stretch>
        </p:blipFill>
        <p:spPr>
          <a:xfrm>
            <a:off x="6060522" y="1424471"/>
            <a:ext cx="6096000" cy="2603500"/>
          </a:xfrm>
        </p:spPr>
      </p:pic>
      <p:sp>
        <p:nvSpPr>
          <p:cNvPr id="6" name="Content Placeholder 2">
            <a:extLst>
              <a:ext uri="{FF2B5EF4-FFF2-40B4-BE49-F238E27FC236}">
                <a16:creationId xmlns:a16="http://schemas.microsoft.com/office/drawing/2014/main" id="{F33E64CB-C5B3-234C-97DF-65F307B2CE14}"/>
              </a:ext>
            </a:extLst>
          </p:cNvPr>
          <p:cNvSpPr txBox="1">
            <a:spLocks/>
          </p:cNvSpPr>
          <p:nvPr/>
        </p:nvSpPr>
        <p:spPr>
          <a:xfrm>
            <a:off x="420757" y="1611176"/>
            <a:ext cx="4880448" cy="9468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then choose the options selected in this window (1):  </a:t>
            </a:r>
          </a:p>
        </p:txBody>
      </p:sp>
      <p:sp>
        <p:nvSpPr>
          <p:cNvPr id="7" name="TextBox 6">
            <a:extLst>
              <a:ext uri="{FF2B5EF4-FFF2-40B4-BE49-F238E27FC236}">
                <a16:creationId xmlns:a16="http://schemas.microsoft.com/office/drawing/2014/main" id="{66A40EA2-7FD5-444B-AD8F-EC2ED6EBA32F}"/>
              </a:ext>
            </a:extLst>
          </p:cNvPr>
          <p:cNvSpPr txBox="1"/>
          <p:nvPr/>
        </p:nvSpPr>
        <p:spPr>
          <a:xfrm>
            <a:off x="5560019" y="1560626"/>
            <a:ext cx="500503" cy="337902"/>
          </a:xfrm>
          <a:prstGeom prst="rect">
            <a:avLst/>
          </a:prstGeom>
          <a:noFill/>
        </p:spPr>
        <p:txBody>
          <a:bodyPr wrap="square" rtlCol="0">
            <a:spAutoFit/>
          </a:bodyPr>
          <a:lstStyle/>
          <a:p>
            <a:r>
              <a:rPr lang="en-US" dirty="0"/>
              <a:t>(1)</a:t>
            </a:r>
          </a:p>
        </p:txBody>
      </p:sp>
      <p:pic>
        <p:nvPicPr>
          <p:cNvPr id="9" name="Picture 8">
            <a:extLst>
              <a:ext uri="{FF2B5EF4-FFF2-40B4-BE49-F238E27FC236}">
                <a16:creationId xmlns:a16="http://schemas.microsoft.com/office/drawing/2014/main" id="{46579834-6836-B142-8CD5-C55DEC9B694A}"/>
              </a:ext>
            </a:extLst>
          </p:cNvPr>
          <p:cNvPicPr>
            <a:picLocks noChangeAspect="1"/>
          </p:cNvPicPr>
          <p:nvPr/>
        </p:nvPicPr>
        <p:blipFill>
          <a:blip r:embed="rId3"/>
          <a:stretch>
            <a:fillRect/>
          </a:stretch>
        </p:blipFill>
        <p:spPr>
          <a:xfrm>
            <a:off x="224671" y="2743200"/>
            <a:ext cx="5265619" cy="4114800"/>
          </a:xfrm>
          <a:prstGeom prst="rect">
            <a:avLst/>
          </a:prstGeom>
        </p:spPr>
      </p:pic>
      <p:sp>
        <p:nvSpPr>
          <p:cNvPr id="10" name="Content Placeholder 2">
            <a:extLst>
              <a:ext uri="{FF2B5EF4-FFF2-40B4-BE49-F238E27FC236}">
                <a16:creationId xmlns:a16="http://schemas.microsoft.com/office/drawing/2014/main" id="{2F8D3D95-F5F1-1045-AD40-4E9EF5D9A5B2}"/>
              </a:ext>
            </a:extLst>
          </p:cNvPr>
          <p:cNvSpPr txBox="1">
            <a:spLocks/>
          </p:cNvSpPr>
          <p:nvPr/>
        </p:nvSpPr>
        <p:spPr>
          <a:xfrm>
            <a:off x="5560019" y="4959472"/>
            <a:ext cx="5265618" cy="155655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Everything should be </a:t>
            </a:r>
            <a:r>
              <a:rPr lang="en-US" dirty="0" err="1"/>
              <a:t>autofilled</a:t>
            </a:r>
            <a:r>
              <a:rPr lang="en-US" dirty="0"/>
              <a:t> again in window (2), but you can make corrections here if something seems wrong. Then press OK</a:t>
            </a:r>
          </a:p>
        </p:txBody>
      </p:sp>
      <p:sp>
        <p:nvSpPr>
          <p:cNvPr id="11" name="TextBox 10">
            <a:extLst>
              <a:ext uri="{FF2B5EF4-FFF2-40B4-BE49-F238E27FC236}">
                <a16:creationId xmlns:a16="http://schemas.microsoft.com/office/drawing/2014/main" id="{92811F8B-15D1-604F-9CFE-1F4ADC0EC2E9}"/>
              </a:ext>
            </a:extLst>
          </p:cNvPr>
          <p:cNvSpPr txBox="1"/>
          <p:nvPr/>
        </p:nvSpPr>
        <p:spPr>
          <a:xfrm>
            <a:off x="358815" y="3059668"/>
            <a:ext cx="500503" cy="369332"/>
          </a:xfrm>
          <a:prstGeom prst="rect">
            <a:avLst/>
          </a:prstGeom>
          <a:noFill/>
        </p:spPr>
        <p:txBody>
          <a:bodyPr wrap="square" rtlCol="0">
            <a:spAutoFit/>
          </a:bodyPr>
          <a:lstStyle/>
          <a:p>
            <a:r>
              <a:rPr lang="en-US" dirty="0"/>
              <a:t>(2)</a:t>
            </a:r>
          </a:p>
        </p:txBody>
      </p:sp>
    </p:spTree>
    <p:extLst>
      <p:ext uri="{BB962C8B-B14F-4D97-AF65-F5344CB8AC3E}">
        <p14:creationId xmlns:p14="http://schemas.microsoft.com/office/powerpoint/2010/main" val="1619393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6D0E6-C6E4-994D-B589-23F53F0D2292}"/>
              </a:ext>
            </a:extLst>
          </p:cNvPr>
          <p:cNvSpPr>
            <a:spLocks noGrp="1"/>
          </p:cNvSpPr>
          <p:nvPr>
            <p:ph type="title"/>
          </p:nvPr>
        </p:nvSpPr>
        <p:spPr/>
        <p:txBody>
          <a:bodyPr/>
          <a:lstStyle/>
          <a:p>
            <a:r>
              <a:rPr lang="en-US" dirty="0"/>
              <a:t>Workflow: Process Data</a:t>
            </a:r>
          </a:p>
        </p:txBody>
      </p:sp>
      <p:sp>
        <p:nvSpPr>
          <p:cNvPr id="3" name="Content Placeholder 2">
            <a:extLst>
              <a:ext uri="{FF2B5EF4-FFF2-40B4-BE49-F238E27FC236}">
                <a16:creationId xmlns:a16="http://schemas.microsoft.com/office/drawing/2014/main" id="{F2888886-63FE-B842-BC2A-FBFF20CCE054}"/>
              </a:ext>
            </a:extLst>
          </p:cNvPr>
          <p:cNvSpPr>
            <a:spLocks noGrp="1"/>
          </p:cNvSpPr>
          <p:nvPr>
            <p:ph idx="1"/>
          </p:nvPr>
        </p:nvSpPr>
        <p:spPr>
          <a:xfrm>
            <a:off x="166868" y="1779325"/>
            <a:ext cx="7078884" cy="4713549"/>
          </a:xfrm>
        </p:spPr>
        <p:txBody>
          <a:bodyPr>
            <a:normAutofit fontScale="92500" lnSpcReduction="10000"/>
          </a:bodyPr>
          <a:lstStyle/>
          <a:p>
            <a:r>
              <a:rPr lang="en-US" dirty="0"/>
              <a:t>With the label data and the experiment data in the experiment folder; we can now use the GUI to create </a:t>
            </a:r>
            <a:r>
              <a:rPr lang="en-US" dirty="0" err="1"/>
              <a:t>dataframes</a:t>
            </a:r>
            <a:r>
              <a:rPr lang="en-US" dirty="0"/>
              <a:t> for further analysis/plotting</a:t>
            </a:r>
          </a:p>
          <a:p>
            <a:r>
              <a:rPr lang="en-US" dirty="0"/>
              <a:t>Press back to get back to window (1), where you now select the process option</a:t>
            </a:r>
          </a:p>
          <a:p>
            <a:r>
              <a:rPr lang="en-US" dirty="0"/>
              <a:t>In  window (2): </a:t>
            </a:r>
          </a:p>
          <a:p>
            <a:pPr lvl="1"/>
            <a:r>
              <a:rPr lang="en-US" dirty="0"/>
              <a:t>If processing bulk cell data; select process bulk </a:t>
            </a:r>
            <a:r>
              <a:rPr lang="en-US" dirty="0" err="1"/>
              <a:t>dataframes</a:t>
            </a:r>
            <a:r>
              <a:rPr lang="en-US" dirty="0"/>
              <a:t> (3)</a:t>
            </a:r>
          </a:p>
          <a:p>
            <a:pPr lvl="1"/>
            <a:r>
              <a:rPr lang="en-US" dirty="0"/>
              <a:t>If processing single cell data; select process single cell </a:t>
            </a:r>
            <a:r>
              <a:rPr lang="en-US" dirty="0" err="1"/>
              <a:t>dataframes</a:t>
            </a:r>
            <a:r>
              <a:rPr lang="en-US" dirty="0"/>
              <a:t> (4)</a:t>
            </a:r>
          </a:p>
          <a:p>
            <a:pPr lvl="2"/>
            <a:r>
              <a:rPr lang="en-US" dirty="0"/>
              <a:t>Will take a while if there are a lot of cells</a:t>
            </a:r>
          </a:p>
          <a:p>
            <a:r>
              <a:rPr lang="en-US" dirty="0"/>
              <a:t>Should see the finished </a:t>
            </a:r>
            <a:r>
              <a:rPr lang="en-US" dirty="0" err="1"/>
              <a:t>dataframe</a:t>
            </a:r>
            <a:r>
              <a:rPr lang="en-US" dirty="0"/>
              <a:t> on your terminal window when processing is complete</a:t>
            </a:r>
          </a:p>
        </p:txBody>
      </p:sp>
      <p:pic>
        <p:nvPicPr>
          <p:cNvPr id="5" name="Picture 4">
            <a:extLst>
              <a:ext uri="{FF2B5EF4-FFF2-40B4-BE49-F238E27FC236}">
                <a16:creationId xmlns:a16="http://schemas.microsoft.com/office/drawing/2014/main" id="{0D4328AA-0526-C247-90CC-71CE3DC5D136}"/>
              </a:ext>
            </a:extLst>
          </p:cNvPr>
          <p:cNvPicPr>
            <a:picLocks noChangeAspect="1"/>
          </p:cNvPicPr>
          <p:nvPr/>
        </p:nvPicPr>
        <p:blipFill>
          <a:blip r:embed="rId2"/>
          <a:stretch>
            <a:fillRect/>
          </a:stretch>
        </p:blipFill>
        <p:spPr>
          <a:xfrm>
            <a:off x="8132983" y="1482846"/>
            <a:ext cx="2616200" cy="2387600"/>
          </a:xfrm>
          <a:prstGeom prst="rect">
            <a:avLst/>
          </a:prstGeom>
        </p:spPr>
      </p:pic>
      <p:sp>
        <p:nvSpPr>
          <p:cNvPr id="6" name="TextBox 5">
            <a:extLst>
              <a:ext uri="{FF2B5EF4-FFF2-40B4-BE49-F238E27FC236}">
                <a16:creationId xmlns:a16="http://schemas.microsoft.com/office/drawing/2014/main" id="{DDAC8E07-0294-104E-9452-082D2D73FF4B}"/>
              </a:ext>
            </a:extLst>
          </p:cNvPr>
          <p:cNvSpPr txBox="1"/>
          <p:nvPr/>
        </p:nvSpPr>
        <p:spPr>
          <a:xfrm>
            <a:off x="7632480" y="1610374"/>
            <a:ext cx="500503" cy="337902"/>
          </a:xfrm>
          <a:prstGeom prst="rect">
            <a:avLst/>
          </a:prstGeom>
          <a:noFill/>
        </p:spPr>
        <p:txBody>
          <a:bodyPr wrap="square" rtlCol="0">
            <a:spAutoFit/>
          </a:bodyPr>
          <a:lstStyle/>
          <a:p>
            <a:r>
              <a:rPr lang="en-US" dirty="0"/>
              <a:t>(1)</a:t>
            </a:r>
          </a:p>
        </p:txBody>
      </p:sp>
      <p:pic>
        <p:nvPicPr>
          <p:cNvPr id="8" name="Picture 7">
            <a:extLst>
              <a:ext uri="{FF2B5EF4-FFF2-40B4-BE49-F238E27FC236}">
                <a16:creationId xmlns:a16="http://schemas.microsoft.com/office/drawing/2014/main" id="{E4EC4FEF-F9DF-DC4F-AD7C-9FE5B6BF85C0}"/>
              </a:ext>
            </a:extLst>
          </p:cNvPr>
          <p:cNvPicPr>
            <a:picLocks noChangeAspect="1"/>
          </p:cNvPicPr>
          <p:nvPr/>
        </p:nvPicPr>
        <p:blipFill>
          <a:blip r:embed="rId3"/>
          <a:stretch>
            <a:fillRect/>
          </a:stretch>
        </p:blipFill>
        <p:spPr>
          <a:xfrm>
            <a:off x="7354827" y="4297646"/>
            <a:ext cx="4752292" cy="2155016"/>
          </a:xfrm>
          <a:prstGeom prst="rect">
            <a:avLst/>
          </a:prstGeom>
        </p:spPr>
      </p:pic>
      <p:sp>
        <p:nvSpPr>
          <p:cNvPr id="9" name="TextBox 8">
            <a:extLst>
              <a:ext uri="{FF2B5EF4-FFF2-40B4-BE49-F238E27FC236}">
                <a16:creationId xmlns:a16="http://schemas.microsoft.com/office/drawing/2014/main" id="{E2DCD180-71D8-9244-8A29-086F4666D26C}"/>
              </a:ext>
            </a:extLst>
          </p:cNvPr>
          <p:cNvSpPr txBox="1"/>
          <p:nvPr/>
        </p:nvSpPr>
        <p:spPr>
          <a:xfrm>
            <a:off x="6938613" y="4020844"/>
            <a:ext cx="500503" cy="369332"/>
          </a:xfrm>
          <a:prstGeom prst="rect">
            <a:avLst/>
          </a:prstGeom>
          <a:noFill/>
        </p:spPr>
        <p:txBody>
          <a:bodyPr wrap="square" rtlCol="0">
            <a:spAutoFit/>
          </a:bodyPr>
          <a:lstStyle/>
          <a:p>
            <a:r>
              <a:rPr lang="en-US" dirty="0"/>
              <a:t>(2)</a:t>
            </a:r>
          </a:p>
        </p:txBody>
      </p:sp>
      <p:sp>
        <p:nvSpPr>
          <p:cNvPr id="10" name="TextBox 9">
            <a:extLst>
              <a:ext uri="{FF2B5EF4-FFF2-40B4-BE49-F238E27FC236}">
                <a16:creationId xmlns:a16="http://schemas.microsoft.com/office/drawing/2014/main" id="{C5A8E154-62E1-4141-B554-21C72E2AB943}"/>
              </a:ext>
            </a:extLst>
          </p:cNvPr>
          <p:cNvSpPr txBox="1"/>
          <p:nvPr/>
        </p:nvSpPr>
        <p:spPr>
          <a:xfrm>
            <a:off x="8245462" y="5190488"/>
            <a:ext cx="500503" cy="369332"/>
          </a:xfrm>
          <a:prstGeom prst="rect">
            <a:avLst/>
          </a:prstGeom>
          <a:noFill/>
        </p:spPr>
        <p:txBody>
          <a:bodyPr wrap="square" rtlCol="0">
            <a:spAutoFit/>
          </a:bodyPr>
          <a:lstStyle/>
          <a:p>
            <a:r>
              <a:rPr lang="en-US" dirty="0"/>
              <a:t>(3)</a:t>
            </a:r>
          </a:p>
        </p:txBody>
      </p:sp>
      <p:sp>
        <p:nvSpPr>
          <p:cNvPr id="11" name="TextBox 10">
            <a:extLst>
              <a:ext uri="{FF2B5EF4-FFF2-40B4-BE49-F238E27FC236}">
                <a16:creationId xmlns:a16="http://schemas.microsoft.com/office/drawing/2014/main" id="{911D0F65-389A-AB42-BCD1-B6484C73660D}"/>
              </a:ext>
            </a:extLst>
          </p:cNvPr>
          <p:cNvSpPr txBox="1"/>
          <p:nvPr/>
        </p:nvSpPr>
        <p:spPr>
          <a:xfrm>
            <a:off x="8245463" y="5702226"/>
            <a:ext cx="500503"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562448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34FD0-BE97-EC46-BA92-93C8F48ACA4C}"/>
              </a:ext>
            </a:extLst>
          </p:cNvPr>
          <p:cNvSpPr>
            <a:spLocks noGrp="1"/>
          </p:cNvSpPr>
          <p:nvPr>
            <p:ph type="title"/>
          </p:nvPr>
        </p:nvSpPr>
        <p:spPr/>
        <p:txBody>
          <a:bodyPr/>
          <a:lstStyle/>
          <a:p>
            <a:r>
              <a:rPr lang="en-US" dirty="0"/>
              <a:t>Workflow: Plotting</a:t>
            </a:r>
          </a:p>
        </p:txBody>
      </p:sp>
      <p:sp>
        <p:nvSpPr>
          <p:cNvPr id="3" name="Content Placeholder 2">
            <a:extLst>
              <a:ext uri="{FF2B5EF4-FFF2-40B4-BE49-F238E27FC236}">
                <a16:creationId xmlns:a16="http://schemas.microsoft.com/office/drawing/2014/main" id="{6CED3B91-9961-E349-9461-8F3E2FAF03AD}"/>
              </a:ext>
            </a:extLst>
          </p:cNvPr>
          <p:cNvSpPr>
            <a:spLocks noGrp="1"/>
          </p:cNvSpPr>
          <p:nvPr>
            <p:ph idx="1"/>
          </p:nvPr>
        </p:nvSpPr>
        <p:spPr>
          <a:xfrm>
            <a:off x="734028" y="1555466"/>
            <a:ext cx="5794094" cy="5076828"/>
          </a:xfrm>
        </p:spPr>
        <p:txBody>
          <a:bodyPr>
            <a:normAutofit lnSpcReduction="10000"/>
          </a:bodyPr>
          <a:lstStyle/>
          <a:p>
            <a:r>
              <a:rPr lang="en-US" dirty="0"/>
              <a:t>Now that we have created single </a:t>
            </a:r>
            <a:r>
              <a:rPr lang="en-US" dirty="0" err="1"/>
              <a:t>dataframes</a:t>
            </a:r>
            <a:r>
              <a:rPr lang="en-US" dirty="0"/>
              <a:t> of our bulk and/or single cell data, we can start plotting the data through the GUI. </a:t>
            </a:r>
          </a:p>
          <a:p>
            <a:r>
              <a:rPr lang="en-US" dirty="0"/>
              <a:t>First, select back, then select the plot option from the main action window:</a:t>
            </a:r>
          </a:p>
          <a:p>
            <a:endParaRPr lang="en-US" dirty="0"/>
          </a:p>
          <a:p>
            <a:r>
              <a:rPr lang="en-US" dirty="0"/>
              <a:t>Then select either the “Cell” option if plotting bulk cell data, or the “single cell” option if plotting single cell data (I will be plotting bulk data)</a:t>
            </a:r>
          </a:p>
          <a:p>
            <a:endParaRPr lang="en-US" dirty="0"/>
          </a:p>
        </p:txBody>
      </p:sp>
      <p:pic>
        <p:nvPicPr>
          <p:cNvPr id="5" name="Picture 4">
            <a:extLst>
              <a:ext uri="{FF2B5EF4-FFF2-40B4-BE49-F238E27FC236}">
                <a16:creationId xmlns:a16="http://schemas.microsoft.com/office/drawing/2014/main" id="{4114FB10-6BF8-FB44-8AC4-56BB8592AC80}"/>
              </a:ext>
            </a:extLst>
          </p:cNvPr>
          <p:cNvPicPr>
            <a:picLocks noChangeAspect="1"/>
          </p:cNvPicPr>
          <p:nvPr/>
        </p:nvPicPr>
        <p:blipFill rotWithShape="1">
          <a:blip r:embed="rId2"/>
          <a:srcRect l="3181" b="1595"/>
          <a:stretch/>
        </p:blipFill>
        <p:spPr>
          <a:xfrm>
            <a:off x="6952975" y="762794"/>
            <a:ext cx="2606750" cy="2399506"/>
          </a:xfrm>
          <a:prstGeom prst="rect">
            <a:avLst/>
          </a:prstGeom>
        </p:spPr>
      </p:pic>
      <p:pic>
        <p:nvPicPr>
          <p:cNvPr id="7" name="Picture 6">
            <a:extLst>
              <a:ext uri="{FF2B5EF4-FFF2-40B4-BE49-F238E27FC236}">
                <a16:creationId xmlns:a16="http://schemas.microsoft.com/office/drawing/2014/main" id="{7E8321D1-CD5A-454E-AC27-9FC079388086}"/>
              </a:ext>
            </a:extLst>
          </p:cNvPr>
          <p:cNvPicPr>
            <a:picLocks noChangeAspect="1"/>
          </p:cNvPicPr>
          <p:nvPr/>
        </p:nvPicPr>
        <p:blipFill rotWithShape="1">
          <a:blip r:embed="rId3"/>
          <a:srcRect r="1569"/>
          <a:stretch/>
        </p:blipFill>
        <p:spPr>
          <a:xfrm>
            <a:off x="6802200" y="3559969"/>
            <a:ext cx="2862661" cy="3162300"/>
          </a:xfrm>
          <a:prstGeom prst="rect">
            <a:avLst/>
          </a:prstGeom>
        </p:spPr>
      </p:pic>
    </p:spTree>
    <p:extLst>
      <p:ext uri="{BB962C8B-B14F-4D97-AF65-F5344CB8AC3E}">
        <p14:creationId xmlns:p14="http://schemas.microsoft.com/office/powerpoint/2010/main" val="2921947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A249BF5-2C31-604E-99DD-55F26BCFB1E3}"/>
              </a:ext>
            </a:extLst>
          </p:cNvPr>
          <p:cNvPicPr>
            <a:picLocks noChangeAspect="1"/>
          </p:cNvPicPr>
          <p:nvPr/>
        </p:nvPicPr>
        <p:blipFill>
          <a:blip r:embed="rId2"/>
          <a:stretch>
            <a:fillRect/>
          </a:stretch>
        </p:blipFill>
        <p:spPr>
          <a:xfrm>
            <a:off x="5683170" y="1482344"/>
            <a:ext cx="6134100" cy="4064000"/>
          </a:xfrm>
          <a:prstGeom prst="rect">
            <a:avLst/>
          </a:prstGeom>
        </p:spPr>
      </p:pic>
      <p:sp>
        <p:nvSpPr>
          <p:cNvPr id="2" name="Title 1">
            <a:extLst>
              <a:ext uri="{FF2B5EF4-FFF2-40B4-BE49-F238E27FC236}">
                <a16:creationId xmlns:a16="http://schemas.microsoft.com/office/drawing/2014/main" id="{BE41F01E-DD51-4042-8784-3D748BB84C9A}"/>
              </a:ext>
            </a:extLst>
          </p:cNvPr>
          <p:cNvSpPr>
            <a:spLocks noGrp="1"/>
          </p:cNvSpPr>
          <p:nvPr>
            <p:ph type="title"/>
          </p:nvPr>
        </p:nvSpPr>
        <p:spPr/>
        <p:txBody>
          <a:bodyPr/>
          <a:lstStyle/>
          <a:p>
            <a:r>
              <a:rPr lang="en-US" dirty="0"/>
              <a:t>Workflow: Plotting</a:t>
            </a:r>
          </a:p>
        </p:txBody>
      </p:sp>
      <p:sp>
        <p:nvSpPr>
          <p:cNvPr id="3" name="Content Placeholder 2">
            <a:extLst>
              <a:ext uri="{FF2B5EF4-FFF2-40B4-BE49-F238E27FC236}">
                <a16:creationId xmlns:a16="http://schemas.microsoft.com/office/drawing/2014/main" id="{07098725-5C25-0C47-8387-DB8CAC1E201D}"/>
              </a:ext>
            </a:extLst>
          </p:cNvPr>
          <p:cNvSpPr>
            <a:spLocks noGrp="1"/>
          </p:cNvSpPr>
          <p:nvPr>
            <p:ph idx="1"/>
          </p:nvPr>
        </p:nvSpPr>
        <p:spPr>
          <a:xfrm>
            <a:off x="317340" y="1690688"/>
            <a:ext cx="5365830" cy="4528354"/>
          </a:xfrm>
        </p:spPr>
        <p:txBody>
          <a:bodyPr>
            <a:normAutofit lnSpcReduction="10000"/>
          </a:bodyPr>
          <a:lstStyle/>
          <a:p>
            <a:r>
              <a:rPr lang="en-US" dirty="0"/>
              <a:t>Then select the plot type you want (I will be plotting a </a:t>
            </a:r>
            <a:r>
              <a:rPr lang="en-US" dirty="0" err="1"/>
              <a:t>barplot</a:t>
            </a:r>
            <a:r>
              <a:rPr lang="en-US" dirty="0"/>
              <a:t>)</a:t>
            </a:r>
          </a:p>
          <a:p>
            <a:r>
              <a:rPr lang="en-US" dirty="0"/>
              <a:t>Single cell plotting only works with 1D or 1.5D (categorical) plots right now. I hope to add support for 2D plots in the near future</a:t>
            </a:r>
          </a:p>
          <a:p>
            <a:r>
              <a:rPr lang="en-US" dirty="0"/>
              <a:t>Bulk cell data can be plotted with any type of plot</a:t>
            </a:r>
          </a:p>
          <a:p>
            <a:r>
              <a:rPr lang="en-US" dirty="0"/>
              <a:t>Checkbox (1) is used to add the individual data points to a categorical plot (like a bar plot)</a:t>
            </a:r>
          </a:p>
        </p:txBody>
      </p:sp>
      <p:sp>
        <p:nvSpPr>
          <p:cNvPr id="6" name="TextBox 5">
            <a:extLst>
              <a:ext uri="{FF2B5EF4-FFF2-40B4-BE49-F238E27FC236}">
                <a16:creationId xmlns:a16="http://schemas.microsoft.com/office/drawing/2014/main" id="{9AC5C891-F502-9B40-82FD-ED24F0847D8D}"/>
              </a:ext>
            </a:extLst>
          </p:cNvPr>
          <p:cNvSpPr txBox="1"/>
          <p:nvPr/>
        </p:nvSpPr>
        <p:spPr>
          <a:xfrm>
            <a:off x="6578591" y="4581619"/>
            <a:ext cx="500503" cy="33790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3776789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E7D35-A26D-8F4B-9A7F-BB0E68C69E7E}"/>
              </a:ext>
            </a:extLst>
          </p:cNvPr>
          <p:cNvSpPr>
            <a:spLocks noGrp="1"/>
          </p:cNvSpPr>
          <p:nvPr>
            <p:ph type="title"/>
          </p:nvPr>
        </p:nvSpPr>
        <p:spPr/>
        <p:txBody>
          <a:bodyPr/>
          <a:lstStyle/>
          <a:p>
            <a:r>
              <a:rPr lang="en-US" dirty="0"/>
              <a:t>Workflow: Plotting</a:t>
            </a:r>
          </a:p>
        </p:txBody>
      </p:sp>
      <p:sp>
        <p:nvSpPr>
          <p:cNvPr id="3" name="Content Placeholder 2">
            <a:extLst>
              <a:ext uri="{FF2B5EF4-FFF2-40B4-BE49-F238E27FC236}">
                <a16:creationId xmlns:a16="http://schemas.microsoft.com/office/drawing/2014/main" id="{CD819EEF-AE6D-BF4D-B0D8-D2FF2D886A13}"/>
              </a:ext>
            </a:extLst>
          </p:cNvPr>
          <p:cNvSpPr>
            <a:spLocks noGrp="1"/>
          </p:cNvSpPr>
          <p:nvPr>
            <p:ph idx="1"/>
          </p:nvPr>
        </p:nvSpPr>
        <p:spPr>
          <a:xfrm>
            <a:off x="1" y="1691471"/>
            <a:ext cx="6227179" cy="5033419"/>
          </a:xfrm>
        </p:spPr>
        <p:txBody>
          <a:bodyPr>
            <a:normAutofit fontScale="85000" lnSpcReduction="20000"/>
          </a:bodyPr>
          <a:lstStyle/>
          <a:p>
            <a:r>
              <a:rPr lang="en-US" dirty="0"/>
              <a:t>This next window is probably the toughest to understand. Essentially, in this window, you will select each level (group) that you want to </a:t>
            </a:r>
            <a:r>
              <a:rPr lang="en-US" b="1" dirty="0"/>
              <a:t>include in each figure</a:t>
            </a:r>
            <a:r>
              <a:rPr lang="en-US" dirty="0"/>
              <a:t>. If you don’t have a level selected, if the level has multiple level values, you will get a separate plot for each of those level values </a:t>
            </a:r>
          </a:p>
          <a:p>
            <a:r>
              <a:rPr lang="en-US" dirty="0"/>
              <a:t>In the picture to the right, I’ve unchecked all levels except for </a:t>
            </a:r>
            <a:r>
              <a:rPr lang="en-US" i="1" dirty="0"/>
              <a:t>Tissue, CAR, </a:t>
            </a:r>
            <a:r>
              <a:rPr lang="en-US" dirty="0"/>
              <a:t>and </a:t>
            </a:r>
            <a:r>
              <a:rPr lang="en-US" i="1" dirty="0"/>
              <a:t>Sample. </a:t>
            </a:r>
            <a:r>
              <a:rPr lang="en-US" dirty="0"/>
              <a:t>This means that I will assign the tissue, car, and sample levels to parameters in a </a:t>
            </a:r>
            <a:r>
              <a:rPr lang="en-US" dirty="0" err="1"/>
              <a:t>barplot</a:t>
            </a:r>
            <a:r>
              <a:rPr lang="en-US" dirty="0"/>
              <a:t> (like </a:t>
            </a:r>
            <a:r>
              <a:rPr lang="en-US" dirty="0" err="1"/>
              <a:t>x,column,order</a:t>
            </a:r>
            <a:r>
              <a:rPr lang="en-US" dirty="0"/>
              <a:t>). Every combination of the other levels will be plotted in separate plots</a:t>
            </a:r>
          </a:p>
          <a:p>
            <a:r>
              <a:rPr lang="en-US" dirty="0"/>
              <a:t>If I had unchecked Tissue as well, I would have twice as many plots, as now each tissue (there are two total) would also have a separate plot</a:t>
            </a:r>
          </a:p>
        </p:txBody>
      </p:sp>
      <p:pic>
        <p:nvPicPr>
          <p:cNvPr id="7" name="Picture 6">
            <a:extLst>
              <a:ext uri="{FF2B5EF4-FFF2-40B4-BE49-F238E27FC236}">
                <a16:creationId xmlns:a16="http://schemas.microsoft.com/office/drawing/2014/main" id="{AFA41E4A-68C0-0743-A9F7-60B63A26AAEB}"/>
              </a:ext>
            </a:extLst>
          </p:cNvPr>
          <p:cNvPicPr>
            <a:picLocks noChangeAspect="1"/>
          </p:cNvPicPr>
          <p:nvPr/>
        </p:nvPicPr>
        <p:blipFill>
          <a:blip r:embed="rId2"/>
          <a:stretch>
            <a:fillRect/>
          </a:stretch>
        </p:blipFill>
        <p:spPr>
          <a:xfrm>
            <a:off x="6227180" y="1909382"/>
            <a:ext cx="5842000" cy="3924300"/>
          </a:xfrm>
          <a:prstGeom prst="rect">
            <a:avLst/>
          </a:prstGeom>
        </p:spPr>
      </p:pic>
    </p:spTree>
    <p:extLst>
      <p:ext uri="{BB962C8B-B14F-4D97-AF65-F5344CB8AC3E}">
        <p14:creationId xmlns:p14="http://schemas.microsoft.com/office/powerpoint/2010/main" val="872392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C4325-E447-A94B-9133-95C32DC55C12}"/>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B77BB3FA-14F7-B247-B49F-7BA544ED7142}"/>
              </a:ext>
            </a:extLst>
          </p:cNvPr>
          <p:cNvSpPr>
            <a:spLocks noGrp="1"/>
          </p:cNvSpPr>
          <p:nvPr>
            <p:ph idx="1"/>
          </p:nvPr>
        </p:nvSpPr>
        <p:spPr/>
        <p:txBody>
          <a:bodyPr/>
          <a:lstStyle/>
          <a:p>
            <a:r>
              <a:rPr lang="en-US" dirty="0"/>
              <a:t>Simplify data processing and plotting with large, complex datasets</a:t>
            </a:r>
          </a:p>
          <a:p>
            <a:endParaRPr lang="en-US" dirty="0"/>
          </a:p>
          <a:p>
            <a:r>
              <a:rPr lang="en-US" dirty="0"/>
              <a:t>Basic plots (</a:t>
            </a:r>
            <a:r>
              <a:rPr lang="en-US" dirty="0" err="1"/>
              <a:t>barplots</a:t>
            </a:r>
            <a:r>
              <a:rPr lang="en-US" dirty="0"/>
              <a:t>, scatterplots etc.) can be created automatically using the GUI</a:t>
            </a:r>
          </a:p>
          <a:p>
            <a:endParaRPr lang="en-US" dirty="0"/>
          </a:p>
          <a:p>
            <a:r>
              <a:rPr lang="en-US" dirty="0"/>
              <a:t>Creates labeled “</a:t>
            </a:r>
            <a:r>
              <a:rPr lang="en-US" dirty="0" err="1"/>
              <a:t>dataframes</a:t>
            </a:r>
            <a:r>
              <a:rPr lang="en-US" dirty="0"/>
              <a:t>” for many steps of the process, which allow for manual creation of more complex plots through python</a:t>
            </a:r>
          </a:p>
          <a:p>
            <a:endParaRPr lang="en-US" dirty="0"/>
          </a:p>
          <a:p>
            <a:r>
              <a:rPr lang="en-US" dirty="0"/>
              <a:t>Particularly useful for single cell datasets</a:t>
            </a:r>
          </a:p>
        </p:txBody>
      </p:sp>
    </p:spTree>
    <p:extLst>
      <p:ext uri="{BB962C8B-B14F-4D97-AF65-F5344CB8AC3E}">
        <p14:creationId xmlns:p14="http://schemas.microsoft.com/office/powerpoint/2010/main" val="11445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B887-6D4E-A346-916C-08BE9A1CA423}"/>
              </a:ext>
            </a:extLst>
          </p:cNvPr>
          <p:cNvSpPr>
            <a:spLocks noGrp="1"/>
          </p:cNvSpPr>
          <p:nvPr>
            <p:ph type="title"/>
          </p:nvPr>
        </p:nvSpPr>
        <p:spPr/>
        <p:txBody>
          <a:bodyPr/>
          <a:lstStyle/>
          <a:p>
            <a:r>
              <a:rPr lang="en-US" dirty="0"/>
              <a:t>Workflow: Plotting</a:t>
            </a:r>
          </a:p>
        </p:txBody>
      </p:sp>
      <p:pic>
        <p:nvPicPr>
          <p:cNvPr id="5" name="Content Placeholder 4">
            <a:extLst>
              <a:ext uri="{FF2B5EF4-FFF2-40B4-BE49-F238E27FC236}">
                <a16:creationId xmlns:a16="http://schemas.microsoft.com/office/drawing/2014/main" id="{EDD6123A-A3FC-4946-A53E-A638455F67D4}"/>
              </a:ext>
            </a:extLst>
          </p:cNvPr>
          <p:cNvPicPr>
            <a:picLocks noGrp="1" noChangeAspect="1"/>
          </p:cNvPicPr>
          <p:nvPr>
            <p:ph idx="1"/>
          </p:nvPr>
        </p:nvPicPr>
        <p:blipFill>
          <a:blip r:embed="rId2"/>
          <a:stretch>
            <a:fillRect/>
          </a:stretch>
        </p:blipFill>
        <p:spPr>
          <a:xfrm>
            <a:off x="6227180" y="1785759"/>
            <a:ext cx="5842000" cy="3924300"/>
          </a:xfrm>
        </p:spPr>
      </p:pic>
      <p:sp>
        <p:nvSpPr>
          <p:cNvPr id="6" name="Content Placeholder 2">
            <a:extLst>
              <a:ext uri="{FF2B5EF4-FFF2-40B4-BE49-F238E27FC236}">
                <a16:creationId xmlns:a16="http://schemas.microsoft.com/office/drawing/2014/main" id="{2D13201D-1956-A945-A110-A38BC6771E2E}"/>
              </a:ext>
            </a:extLst>
          </p:cNvPr>
          <p:cNvSpPr txBox="1">
            <a:spLocks/>
          </p:cNvSpPr>
          <p:nvPr/>
        </p:nvSpPr>
        <p:spPr>
          <a:xfrm>
            <a:off x="258420" y="1681785"/>
            <a:ext cx="5706402" cy="503341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It’s important to keep in mind that the first three levels (in bulk cell data): </a:t>
            </a:r>
            <a:r>
              <a:rPr lang="en-US" dirty="0" err="1"/>
              <a:t>CellType</a:t>
            </a:r>
            <a:r>
              <a:rPr lang="en-US" dirty="0"/>
              <a:t> (a.k.a. Population), Marker, Statistic, are added during processing</a:t>
            </a:r>
          </a:p>
          <a:p>
            <a:r>
              <a:rPr lang="en-US" dirty="0"/>
              <a:t>You should never check the statistic level here; each statistic should always be plotted separately</a:t>
            </a:r>
          </a:p>
          <a:p>
            <a:r>
              <a:rPr lang="en-US" dirty="0"/>
              <a:t>Also keep in mind that if you only have a single level value in a level (like in this dataset, where we only have one timepoint) it’s good to keep it unchecked</a:t>
            </a:r>
          </a:p>
        </p:txBody>
      </p:sp>
    </p:spTree>
    <p:extLst>
      <p:ext uri="{BB962C8B-B14F-4D97-AF65-F5344CB8AC3E}">
        <p14:creationId xmlns:p14="http://schemas.microsoft.com/office/powerpoint/2010/main" val="36127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1D0ED-697C-B14A-A25B-BC02AC4038B2}"/>
              </a:ext>
            </a:extLst>
          </p:cNvPr>
          <p:cNvSpPr>
            <a:spLocks noGrp="1"/>
          </p:cNvSpPr>
          <p:nvPr>
            <p:ph type="title"/>
          </p:nvPr>
        </p:nvSpPr>
        <p:spPr/>
        <p:txBody>
          <a:bodyPr/>
          <a:lstStyle/>
          <a:p>
            <a:r>
              <a:rPr lang="en-US" dirty="0"/>
              <a:t>Workflow: Plotting</a:t>
            </a:r>
          </a:p>
        </p:txBody>
      </p:sp>
      <p:sp>
        <p:nvSpPr>
          <p:cNvPr id="3" name="Content Placeholder 2">
            <a:extLst>
              <a:ext uri="{FF2B5EF4-FFF2-40B4-BE49-F238E27FC236}">
                <a16:creationId xmlns:a16="http://schemas.microsoft.com/office/drawing/2014/main" id="{EF1E2CBA-DFF5-0A46-A0B9-07F74A626C4B}"/>
              </a:ext>
            </a:extLst>
          </p:cNvPr>
          <p:cNvSpPr>
            <a:spLocks noGrp="1"/>
          </p:cNvSpPr>
          <p:nvPr>
            <p:ph idx="1"/>
          </p:nvPr>
        </p:nvSpPr>
        <p:spPr>
          <a:xfrm>
            <a:off x="167498" y="1855315"/>
            <a:ext cx="4936435" cy="4637559"/>
          </a:xfrm>
        </p:spPr>
        <p:txBody>
          <a:bodyPr>
            <a:normAutofit fontScale="70000" lnSpcReduction="20000"/>
          </a:bodyPr>
          <a:lstStyle/>
          <a:p>
            <a:r>
              <a:rPr lang="en-US" dirty="0"/>
              <a:t>The next page is pretty straightforward; you simply select the level values you want to include in your plots</a:t>
            </a:r>
          </a:p>
          <a:p>
            <a:r>
              <a:rPr lang="en-US" dirty="0"/>
              <a:t>You can use the scrollbars to move the pane around</a:t>
            </a:r>
          </a:p>
          <a:p>
            <a:pPr lvl="1"/>
            <a:r>
              <a:rPr lang="en-US" dirty="0"/>
              <a:t>They can glitch out and not move sometimes; if that happens just press back, redo the previous window, and try again</a:t>
            </a:r>
          </a:p>
          <a:p>
            <a:pPr lvl="1"/>
            <a:r>
              <a:rPr lang="en-US" dirty="0"/>
              <a:t>Making sure you release the cursor on the scrollbar while it is still on the scrollbar seems to help, as does scrolling somewhat slowly</a:t>
            </a:r>
          </a:p>
          <a:p>
            <a:r>
              <a:rPr lang="en-US" dirty="0"/>
              <a:t>You can use the check/uncheck all buttons to check or uncheck all level values in a level</a:t>
            </a:r>
          </a:p>
          <a:p>
            <a:r>
              <a:rPr lang="en-US" dirty="0"/>
              <a:t>I have everything selected, so I will be plotting all of the bulk data at once (usually not recommended as it can be tough to go through all of the file names)</a:t>
            </a:r>
          </a:p>
        </p:txBody>
      </p:sp>
      <p:pic>
        <p:nvPicPr>
          <p:cNvPr id="5" name="Picture 4">
            <a:extLst>
              <a:ext uri="{FF2B5EF4-FFF2-40B4-BE49-F238E27FC236}">
                <a16:creationId xmlns:a16="http://schemas.microsoft.com/office/drawing/2014/main" id="{94C1F926-F17E-D944-B0FA-5C8B2651209B}"/>
              </a:ext>
            </a:extLst>
          </p:cNvPr>
          <p:cNvPicPr>
            <a:picLocks noChangeAspect="1"/>
          </p:cNvPicPr>
          <p:nvPr/>
        </p:nvPicPr>
        <p:blipFill>
          <a:blip r:embed="rId2"/>
          <a:stretch>
            <a:fillRect/>
          </a:stretch>
        </p:blipFill>
        <p:spPr>
          <a:xfrm>
            <a:off x="5208105" y="1941159"/>
            <a:ext cx="6939534" cy="2975681"/>
          </a:xfrm>
          <a:prstGeom prst="rect">
            <a:avLst/>
          </a:prstGeom>
        </p:spPr>
      </p:pic>
    </p:spTree>
    <p:extLst>
      <p:ext uri="{BB962C8B-B14F-4D97-AF65-F5344CB8AC3E}">
        <p14:creationId xmlns:p14="http://schemas.microsoft.com/office/powerpoint/2010/main" val="799954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E613E-1166-D64C-BA58-F4103D8DB31F}"/>
              </a:ext>
            </a:extLst>
          </p:cNvPr>
          <p:cNvSpPr>
            <a:spLocks noGrp="1"/>
          </p:cNvSpPr>
          <p:nvPr>
            <p:ph idx="1"/>
          </p:nvPr>
        </p:nvSpPr>
        <p:spPr>
          <a:xfrm>
            <a:off x="76200" y="1235835"/>
            <a:ext cx="12228444" cy="5443261"/>
          </a:xfrm>
        </p:spPr>
        <p:txBody>
          <a:bodyPr>
            <a:noAutofit/>
          </a:bodyPr>
          <a:lstStyle/>
          <a:p>
            <a:r>
              <a:rPr lang="en-US" sz="1800" dirty="0"/>
              <a:t>Different plot types have different parameters available in this window</a:t>
            </a:r>
          </a:p>
          <a:p>
            <a:r>
              <a:rPr lang="en-US" sz="1800" dirty="0"/>
              <a:t>The general idea in this window is to assign a different plotting parameter to each level you have selected to include in a figure</a:t>
            </a:r>
          </a:p>
          <a:p>
            <a:pPr lvl="1"/>
            <a:r>
              <a:rPr lang="en-US" sz="1800" b="1" dirty="0"/>
              <a:t>Color</a:t>
            </a:r>
            <a:r>
              <a:rPr lang="en-US" sz="1800" dirty="0"/>
              <a:t> means the color of this level will change across its values</a:t>
            </a:r>
          </a:p>
          <a:p>
            <a:pPr lvl="1"/>
            <a:r>
              <a:rPr lang="en-US" sz="1800" b="1" dirty="0"/>
              <a:t>Style</a:t>
            </a:r>
            <a:r>
              <a:rPr lang="en-US" sz="1800" dirty="0"/>
              <a:t> means the type of marker of this level will change across its values</a:t>
            </a:r>
          </a:p>
          <a:p>
            <a:pPr lvl="1"/>
            <a:r>
              <a:rPr lang="en-US" sz="1800" b="1" dirty="0"/>
              <a:t>Size</a:t>
            </a:r>
            <a:r>
              <a:rPr lang="en-US" sz="1800" dirty="0"/>
              <a:t> means the size of the markers of the level will change across its values</a:t>
            </a:r>
          </a:p>
          <a:p>
            <a:pPr lvl="1"/>
            <a:r>
              <a:rPr lang="en-US" sz="1800" b="1" dirty="0"/>
              <a:t>X axis values </a:t>
            </a:r>
            <a:r>
              <a:rPr lang="en-US" sz="1800" dirty="0"/>
              <a:t>means that this level will be plotted across the x axis (2D/heatmap)</a:t>
            </a:r>
          </a:p>
          <a:p>
            <a:pPr lvl="2"/>
            <a:r>
              <a:rPr lang="en-US" sz="1800" dirty="0"/>
              <a:t>Must be assigned in 2D plots</a:t>
            </a:r>
          </a:p>
          <a:p>
            <a:pPr lvl="2"/>
            <a:r>
              <a:rPr lang="en-US" sz="1800" dirty="0"/>
              <a:t>Must be assigned to </a:t>
            </a:r>
            <a:r>
              <a:rPr lang="en-US" sz="1800" i="1" dirty="0"/>
              <a:t>at least </a:t>
            </a:r>
            <a:r>
              <a:rPr lang="en-US" sz="1800" dirty="0"/>
              <a:t>one level in heatmaps</a:t>
            </a:r>
          </a:p>
          <a:p>
            <a:pPr lvl="1"/>
            <a:r>
              <a:rPr lang="en-US" sz="1800" b="1" dirty="0"/>
              <a:t>Order</a:t>
            </a:r>
            <a:r>
              <a:rPr lang="en-US" sz="1800" dirty="0"/>
              <a:t> means that this level will be plotted across the x axis (categorical)</a:t>
            </a:r>
          </a:p>
          <a:p>
            <a:pPr lvl="2"/>
            <a:r>
              <a:rPr lang="en-US" sz="1800" dirty="0"/>
              <a:t>Must be assigned to one level in categorical plots</a:t>
            </a:r>
          </a:p>
          <a:p>
            <a:pPr lvl="1"/>
            <a:r>
              <a:rPr lang="en-US" sz="1800" b="1" dirty="0"/>
              <a:t>Y axis </a:t>
            </a:r>
            <a:r>
              <a:rPr lang="en-US" sz="1800" dirty="0"/>
              <a:t>means that this level will be plotted across the y axis (heatmap)</a:t>
            </a:r>
          </a:p>
          <a:p>
            <a:pPr lvl="2"/>
            <a:r>
              <a:rPr lang="en-US" sz="1800" dirty="0"/>
              <a:t>Must be assigned to </a:t>
            </a:r>
            <a:r>
              <a:rPr lang="en-US" sz="1800" i="1" dirty="0"/>
              <a:t>at least </a:t>
            </a:r>
            <a:r>
              <a:rPr lang="en-US" sz="1800" dirty="0"/>
              <a:t>one level in heatmaps</a:t>
            </a:r>
          </a:p>
          <a:p>
            <a:pPr lvl="1"/>
            <a:r>
              <a:rPr lang="en-US" sz="1800" b="1" dirty="0"/>
              <a:t>Row</a:t>
            </a:r>
            <a:r>
              <a:rPr lang="en-US" sz="1800" dirty="0"/>
              <a:t> means that each level value in this level will be plotted in a different row of subplots</a:t>
            </a:r>
          </a:p>
          <a:p>
            <a:pPr lvl="1"/>
            <a:r>
              <a:rPr lang="en-US" sz="1800" b="1" dirty="0"/>
              <a:t>Column</a:t>
            </a:r>
            <a:r>
              <a:rPr lang="en-US" sz="1800" dirty="0"/>
              <a:t> means that each level value in this level will be plotted across a different column of subplots</a:t>
            </a:r>
          </a:p>
          <a:p>
            <a:pPr lvl="1"/>
            <a:r>
              <a:rPr lang="en-US" sz="1800" b="1" dirty="0"/>
              <a:t>None </a:t>
            </a:r>
            <a:r>
              <a:rPr lang="en-US" sz="1800" dirty="0"/>
              <a:t>means that this level will not change across the plot. Use this parameter on levels that only have one value that you forgot to exclude earlier </a:t>
            </a:r>
            <a:r>
              <a:rPr lang="en-US" sz="1800" b="1" dirty="0"/>
              <a:t>or </a:t>
            </a:r>
            <a:r>
              <a:rPr lang="en-US" sz="1800" dirty="0"/>
              <a:t>on levels whose values you want to plot together (aka replicates)</a:t>
            </a:r>
          </a:p>
          <a:p>
            <a:r>
              <a:rPr lang="en-US" sz="1800" dirty="0"/>
              <a:t>You cannot assign one parameter to multiple levels (except for x/y axis in heatmaps)</a:t>
            </a:r>
          </a:p>
        </p:txBody>
      </p:sp>
      <p:sp>
        <p:nvSpPr>
          <p:cNvPr id="10" name="Title 1">
            <a:extLst>
              <a:ext uri="{FF2B5EF4-FFF2-40B4-BE49-F238E27FC236}">
                <a16:creationId xmlns:a16="http://schemas.microsoft.com/office/drawing/2014/main" id="{D8F7517E-E0FA-BD4B-B1E7-C3E625D6C680}"/>
              </a:ext>
            </a:extLst>
          </p:cNvPr>
          <p:cNvSpPr>
            <a:spLocks noGrp="1"/>
          </p:cNvSpPr>
          <p:nvPr>
            <p:ph type="title"/>
          </p:nvPr>
        </p:nvSpPr>
        <p:spPr>
          <a:xfrm>
            <a:off x="281609" y="0"/>
            <a:ext cx="10515600" cy="1325563"/>
          </a:xfrm>
        </p:spPr>
        <p:txBody>
          <a:bodyPr/>
          <a:lstStyle/>
          <a:p>
            <a:r>
              <a:rPr lang="en-US" dirty="0"/>
              <a:t>Workflow: Plotting</a:t>
            </a:r>
          </a:p>
        </p:txBody>
      </p:sp>
    </p:spTree>
    <p:extLst>
      <p:ext uri="{BB962C8B-B14F-4D97-AF65-F5344CB8AC3E}">
        <p14:creationId xmlns:p14="http://schemas.microsoft.com/office/powerpoint/2010/main" val="675518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D97B5-514A-3D41-A27F-6138FA065476}"/>
              </a:ext>
            </a:extLst>
          </p:cNvPr>
          <p:cNvSpPr>
            <a:spLocks noGrp="1"/>
          </p:cNvSpPr>
          <p:nvPr>
            <p:ph type="title"/>
          </p:nvPr>
        </p:nvSpPr>
        <p:spPr>
          <a:xfrm>
            <a:off x="838200" y="106087"/>
            <a:ext cx="10515600" cy="1325563"/>
          </a:xfrm>
        </p:spPr>
        <p:txBody>
          <a:bodyPr/>
          <a:lstStyle/>
          <a:p>
            <a:r>
              <a:rPr lang="en-US" dirty="0"/>
              <a:t>Workflow: Plotting</a:t>
            </a:r>
          </a:p>
        </p:txBody>
      </p:sp>
      <p:pic>
        <p:nvPicPr>
          <p:cNvPr id="4" name="Picture 3">
            <a:extLst>
              <a:ext uri="{FF2B5EF4-FFF2-40B4-BE49-F238E27FC236}">
                <a16:creationId xmlns:a16="http://schemas.microsoft.com/office/drawing/2014/main" id="{E2EB1F13-AE4D-0741-AA75-C32CBC4336CC}"/>
              </a:ext>
            </a:extLst>
          </p:cNvPr>
          <p:cNvPicPr>
            <a:picLocks noChangeAspect="1"/>
          </p:cNvPicPr>
          <p:nvPr/>
        </p:nvPicPr>
        <p:blipFill rotWithShape="1">
          <a:blip r:embed="rId2"/>
          <a:srcRect l="757"/>
          <a:stretch/>
        </p:blipFill>
        <p:spPr>
          <a:xfrm>
            <a:off x="6831372" y="2569198"/>
            <a:ext cx="4994308" cy="2563674"/>
          </a:xfrm>
          <a:prstGeom prst="rect">
            <a:avLst/>
          </a:prstGeom>
        </p:spPr>
      </p:pic>
      <p:sp>
        <p:nvSpPr>
          <p:cNvPr id="6" name="TextBox 5">
            <a:extLst>
              <a:ext uri="{FF2B5EF4-FFF2-40B4-BE49-F238E27FC236}">
                <a16:creationId xmlns:a16="http://schemas.microsoft.com/office/drawing/2014/main" id="{269DE9E5-1838-824B-8474-41A3D780BD5F}"/>
              </a:ext>
            </a:extLst>
          </p:cNvPr>
          <p:cNvSpPr txBox="1"/>
          <p:nvPr/>
        </p:nvSpPr>
        <p:spPr>
          <a:xfrm>
            <a:off x="569968" y="2191511"/>
            <a:ext cx="5499653" cy="3816429"/>
          </a:xfrm>
          <a:prstGeom prst="rect">
            <a:avLst/>
          </a:prstGeom>
          <a:noFill/>
        </p:spPr>
        <p:txBody>
          <a:bodyPr wrap="square" rtlCol="0">
            <a:spAutoFit/>
          </a:bodyPr>
          <a:lstStyle/>
          <a:p>
            <a:pPr marL="285750" indent="-285750">
              <a:buFont typeface="Arial" panose="020B0604020202020204" pitchFamily="34" charset="0"/>
              <a:buChar char="•"/>
            </a:pPr>
            <a:r>
              <a:rPr lang="en-US" sz="2800" dirty="0"/>
              <a:t>Here, our choice of parameters means that the CAR type will have a different bar for each CAR across the x axis, there will be two column subplots for the two tissues, and that our samples will all be plotted as individual data points on each bar</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002974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D6B26-6025-3D41-B59E-B8990574AFA7}"/>
              </a:ext>
            </a:extLst>
          </p:cNvPr>
          <p:cNvSpPr>
            <a:spLocks noGrp="1"/>
          </p:cNvSpPr>
          <p:nvPr>
            <p:ph type="title"/>
          </p:nvPr>
        </p:nvSpPr>
        <p:spPr>
          <a:xfrm>
            <a:off x="0" y="69574"/>
            <a:ext cx="10515600" cy="609945"/>
          </a:xfrm>
        </p:spPr>
        <p:txBody>
          <a:bodyPr>
            <a:normAutofit fontScale="90000"/>
          </a:bodyPr>
          <a:lstStyle/>
          <a:p>
            <a:r>
              <a:rPr lang="en-US" dirty="0"/>
              <a:t>Workflow: Plotting</a:t>
            </a:r>
          </a:p>
        </p:txBody>
      </p:sp>
      <p:pic>
        <p:nvPicPr>
          <p:cNvPr id="5" name="Content Placeholder 4">
            <a:extLst>
              <a:ext uri="{FF2B5EF4-FFF2-40B4-BE49-F238E27FC236}">
                <a16:creationId xmlns:a16="http://schemas.microsoft.com/office/drawing/2014/main" id="{F65A4EA8-B0E9-764B-B95E-DA3733E0CF48}"/>
              </a:ext>
            </a:extLst>
          </p:cNvPr>
          <p:cNvPicPr>
            <a:picLocks noGrp="1" noChangeAspect="1"/>
          </p:cNvPicPr>
          <p:nvPr>
            <p:ph idx="1"/>
          </p:nvPr>
        </p:nvPicPr>
        <p:blipFill>
          <a:blip r:embed="rId2"/>
          <a:stretch>
            <a:fillRect/>
          </a:stretch>
        </p:blipFill>
        <p:spPr>
          <a:xfrm>
            <a:off x="5777947" y="1447938"/>
            <a:ext cx="6080291" cy="4351338"/>
          </a:xfrm>
        </p:spPr>
      </p:pic>
      <p:sp>
        <p:nvSpPr>
          <p:cNvPr id="6" name="TextBox 5">
            <a:extLst>
              <a:ext uri="{FF2B5EF4-FFF2-40B4-BE49-F238E27FC236}">
                <a16:creationId xmlns:a16="http://schemas.microsoft.com/office/drawing/2014/main" id="{5C93C480-200F-C646-A69D-A8F9A79F683D}"/>
              </a:ext>
            </a:extLst>
          </p:cNvPr>
          <p:cNvSpPr txBox="1"/>
          <p:nvPr/>
        </p:nvSpPr>
        <p:spPr>
          <a:xfrm>
            <a:off x="160912" y="671691"/>
            <a:ext cx="5277680" cy="6186309"/>
          </a:xfrm>
          <a:prstGeom prst="rect">
            <a:avLst/>
          </a:prstGeom>
          <a:noFill/>
        </p:spPr>
        <p:txBody>
          <a:bodyPr wrap="square" rtlCol="0">
            <a:spAutoFit/>
          </a:bodyPr>
          <a:lstStyle/>
          <a:p>
            <a:r>
              <a:rPr lang="en-US" dirty="0"/>
              <a:t>Most plotting options here are pretty self explanatory; I will label the less intuitive ones: </a:t>
            </a:r>
          </a:p>
          <a:p>
            <a:pPr marL="342900" indent="-342900">
              <a:buAutoNum type="arabicParenBoth"/>
            </a:pPr>
            <a:r>
              <a:rPr lang="en-US" dirty="0"/>
              <a:t>Where to share axes; if row is selected, each y axis will be shared across each row etc.</a:t>
            </a:r>
          </a:p>
          <a:p>
            <a:pPr marL="342900" indent="-342900">
              <a:buAutoNum type="arabicParenBoth"/>
            </a:pPr>
            <a:r>
              <a:rPr lang="en-US" dirty="0"/>
              <a:t>Upper and lower bounds of axis limits per axis</a:t>
            </a:r>
          </a:p>
          <a:p>
            <a:pPr marL="342900" indent="-342900">
              <a:buAutoNum type="arabicParenBoth"/>
            </a:pPr>
            <a:r>
              <a:rPr lang="en-US" b="1" dirty="0"/>
              <a:t>Important</a:t>
            </a:r>
            <a:r>
              <a:rPr lang="en-US" dirty="0"/>
              <a:t>: Creates a subfolder in the ”plots” folder of your experiment with whatever title you put in. Important to avoid clutter when creating many different types of plots. If blank, will save within ”plots” folder itself</a:t>
            </a:r>
          </a:p>
          <a:p>
            <a:pPr marL="342900" indent="-342900">
              <a:buAutoNum type="arabicParenBoth"/>
            </a:pPr>
            <a:r>
              <a:rPr lang="en-US" dirty="0"/>
              <a:t>Sets thickness of lines/points on plots</a:t>
            </a:r>
          </a:p>
          <a:p>
            <a:pPr marL="342900" indent="-342900">
              <a:buAutoNum type="arabicParenBoth"/>
            </a:pPr>
            <a:r>
              <a:rPr lang="en-US" dirty="0"/>
              <a:t>Decides how many plots to plot in one row before wrapping to the next row (if only column is selected in the previous window)</a:t>
            </a:r>
          </a:p>
          <a:p>
            <a:pPr marL="342900" indent="-342900">
              <a:buAutoNum type="arabicParenBoth"/>
            </a:pPr>
            <a:r>
              <a:rPr lang="en-US" b="1" dirty="0"/>
              <a:t>Important: </a:t>
            </a:r>
            <a:r>
              <a:rPr lang="en-US" dirty="0"/>
              <a:t>Generate the first plot “called </a:t>
            </a:r>
            <a:r>
              <a:rPr lang="en-US" dirty="0" err="1"/>
              <a:t>temporaryFirstPlot.png</a:t>
            </a:r>
            <a:r>
              <a:rPr lang="en-US" dirty="0"/>
              <a:t>”. Open it to see if you need to make more adjustments. Will eventually be part of this plotting window itself</a:t>
            </a:r>
          </a:p>
          <a:p>
            <a:pPr marL="342900" indent="-342900">
              <a:buAutoNum type="arabicParenBoth"/>
            </a:pPr>
            <a:r>
              <a:rPr lang="en-US" b="1" dirty="0"/>
              <a:t>Important: </a:t>
            </a:r>
            <a:r>
              <a:rPr lang="en-US" dirty="0"/>
              <a:t>Generates all plots; press when you have finished fiddling with the plotting parameters</a:t>
            </a:r>
          </a:p>
          <a:p>
            <a:pPr marL="342900" indent="-342900">
              <a:buAutoNum type="arabicParenBoth"/>
            </a:pPr>
            <a:r>
              <a:rPr lang="en-US" b="1" u="sng" dirty="0"/>
              <a:t>ONLY PRESS WHEN YOU ARE DONE PLOTTING OR WANT TO RESTART THE SELECTION PROCESS</a:t>
            </a:r>
          </a:p>
        </p:txBody>
      </p:sp>
      <p:sp>
        <p:nvSpPr>
          <p:cNvPr id="7" name="TextBox 6">
            <a:extLst>
              <a:ext uri="{FF2B5EF4-FFF2-40B4-BE49-F238E27FC236}">
                <a16:creationId xmlns:a16="http://schemas.microsoft.com/office/drawing/2014/main" id="{4F86DEEC-20C0-DF47-B38C-BC65F34CE893}"/>
              </a:ext>
            </a:extLst>
          </p:cNvPr>
          <p:cNvSpPr txBox="1"/>
          <p:nvPr/>
        </p:nvSpPr>
        <p:spPr>
          <a:xfrm>
            <a:off x="5684069" y="3011237"/>
            <a:ext cx="500503" cy="337902"/>
          </a:xfrm>
          <a:prstGeom prst="rect">
            <a:avLst/>
          </a:prstGeom>
          <a:noFill/>
        </p:spPr>
        <p:txBody>
          <a:bodyPr wrap="square" rtlCol="0">
            <a:spAutoFit/>
          </a:bodyPr>
          <a:lstStyle/>
          <a:p>
            <a:r>
              <a:rPr lang="en-US" dirty="0"/>
              <a:t>(1)</a:t>
            </a:r>
          </a:p>
        </p:txBody>
      </p:sp>
      <p:sp>
        <p:nvSpPr>
          <p:cNvPr id="8" name="TextBox 7">
            <a:extLst>
              <a:ext uri="{FF2B5EF4-FFF2-40B4-BE49-F238E27FC236}">
                <a16:creationId xmlns:a16="http://schemas.microsoft.com/office/drawing/2014/main" id="{69100A23-A049-7C43-945A-BD79D18D8C9F}"/>
              </a:ext>
            </a:extLst>
          </p:cNvPr>
          <p:cNvSpPr txBox="1"/>
          <p:nvPr/>
        </p:nvSpPr>
        <p:spPr>
          <a:xfrm>
            <a:off x="5684069" y="3324196"/>
            <a:ext cx="500503" cy="369332"/>
          </a:xfrm>
          <a:prstGeom prst="rect">
            <a:avLst/>
          </a:prstGeom>
          <a:noFill/>
        </p:spPr>
        <p:txBody>
          <a:bodyPr wrap="square" rtlCol="0">
            <a:spAutoFit/>
          </a:bodyPr>
          <a:lstStyle/>
          <a:p>
            <a:r>
              <a:rPr lang="en-US" dirty="0"/>
              <a:t>(2)</a:t>
            </a:r>
          </a:p>
        </p:txBody>
      </p:sp>
      <p:sp>
        <p:nvSpPr>
          <p:cNvPr id="9" name="TextBox 8">
            <a:extLst>
              <a:ext uri="{FF2B5EF4-FFF2-40B4-BE49-F238E27FC236}">
                <a16:creationId xmlns:a16="http://schemas.microsoft.com/office/drawing/2014/main" id="{9C8E853B-7C6F-BB46-B742-11FBFF1B8C32}"/>
              </a:ext>
            </a:extLst>
          </p:cNvPr>
          <p:cNvSpPr txBox="1"/>
          <p:nvPr/>
        </p:nvSpPr>
        <p:spPr>
          <a:xfrm>
            <a:off x="6632685" y="3629371"/>
            <a:ext cx="500503" cy="369332"/>
          </a:xfrm>
          <a:prstGeom prst="rect">
            <a:avLst/>
          </a:prstGeom>
          <a:noFill/>
        </p:spPr>
        <p:txBody>
          <a:bodyPr wrap="square" rtlCol="0">
            <a:spAutoFit/>
          </a:bodyPr>
          <a:lstStyle/>
          <a:p>
            <a:r>
              <a:rPr lang="en-US" b="1" dirty="0"/>
              <a:t>(3)</a:t>
            </a:r>
          </a:p>
        </p:txBody>
      </p:sp>
      <p:sp>
        <p:nvSpPr>
          <p:cNvPr id="10" name="TextBox 9">
            <a:extLst>
              <a:ext uri="{FF2B5EF4-FFF2-40B4-BE49-F238E27FC236}">
                <a16:creationId xmlns:a16="http://schemas.microsoft.com/office/drawing/2014/main" id="{B547DC0F-A780-E641-8607-32B0C0FA9739}"/>
              </a:ext>
            </a:extLst>
          </p:cNvPr>
          <p:cNvSpPr txBox="1"/>
          <p:nvPr/>
        </p:nvSpPr>
        <p:spPr>
          <a:xfrm>
            <a:off x="8891328" y="4479961"/>
            <a:ext cx="500503" cy="369332"/>
          </a:xfrm>
          <a:prstGeom prst="rect">
            <a:avLst/>
          </a:prstGeom>
          <a:noFill/>
        </p:spPr>
        <p:txBody>
          <a:bodyPr wrap="square" rtlCol="0">
            <a:spAutoFit/>
          </a:bodyPr>
          <a:lstStyle/>
          <a:p>
            <a:r>
              <a:rPr lang="en-US" dirty="0"/>
              <a:t>(5)</a:t>
            </a:r>
          </a:p>
        </p:txBody>
      </p:sp>
      <p:sp>
        <p:nvSpPr>
          <p:cNvPr id="11" name="TextBox 10">
            <a:extLst>
              <a:ext uri="{FF2B5EF4-FFF2-40B4-BE49-F238E27FC236}">
                <a16:creationId xmlns:a16="http://schemas.microsoft.com/office/drawing/2014/main" id="{AE5CBC56-FC0D-3543-9FD0-C5F80DB59A5E}"/>
              </a:ext>
            </a:extLst>
          </p:cNvPr>
          <p:cNvSpPr txBox="1"/>
          <p:nvPr/>
        </p:nvSpPr>
        <p:spPr>
          <a:xfrm>
            <a:off x="5366844" y="4154588"/>
            <a:ext cx="500503" cy="369332"/>
          </a:xfrm>
          <a:prstGeom prst="rect">
            <a:avLst/>
          </a:prstGeom>
          <a:noFill/>
        </p:spPr>
        <p:txBody>
          <a:bodyPr wrap="square" rtlCol="0">
            <a:spAutoFit/>
          </a:bodyPr>
          <a:lstStyle/>
          <a:p>
            <a:r>
              <a:rPr lang="en-US" dirty="0"/>
              <a:t>(4)</a:t>
            </a:r>
          </a:p>
        </p:txBody>
      </p:sp>
      <p:sp>
        <p:nvSpPr>
          <p:cNvPr id="12" name="TextBox 11">
            <a:extLst>
              <a:ext uri="{FF2B5EF4-FFF2-40B4-BE49-F238E27FC236}">
                <a16:creationId xmlns:a16="http://schemas.microsoft.com/office/drawing/2014/main" id="{28C1CF1F-95A6-024C-8F8F-27BAD952DADB}"/>
              </a:ext>
            </a:extLst>
          </p:cNvPr>
          <p:cNvSpPr txBox="1"/>
          <p:nvPr/>
        </p:nvSpPr>
        <p:spPr>
          <a:xfrm>
            <a:off x="7240059" y="5040730"/>
            <a:ext cx="500503" cy="369332"/>
          </a:xfrm>
          <a:prstGeom prst="rect">
            <a:avLst/>
          </a:prstGeom>
          <a:noFill/>
        </p:spPr>
        <p:txBody>
          <a:bodyPr wrap="square" rtlCol="0">
            <a:spAutoFit/>
          </a:bodyPr>
          <a:lstStyle/>
          <a:p>
            <a:r>
              <a:rPr lang="en-US" b="1" dirty="0"/>
              <a:t>(6)</a:t>
            </a:r>
          </a:p>
        </p:txBody>
      </p:sp>
      <p:sp>
        <p:nvSpPr>
          <p:cNvPr id="13" name="TextBox 12">
            <a:extLst>
              <a:ext uri="{FF2B5EF4-FFF2-40B4-BE49-F238E27FC236}">
                <a16:creationId xmlns:a16="http://schemas.microsoft.com/office/drawing/2014/main" id="{7881C966-3531-A04C-B9BE-EBB71CA8E334}"/>
              </a:ext>
            </a:extLst>
          </p:cNvPr>
          <p:cNvSpPr txBox="1"/>
          <p:nvPr/>
        </p:nvSpPr>
        <p:spPr>
          <a:xfrm>
            <a:off x="9827546" y="5038143"/>
            <a:ext cx="500503" cy="369332"/>
          </a:xfrm>
          <a:prstGeom prst="rect">
            <a:avLst/>
          </a:prstGeom>
          <a:noFill/>
        </p:spPr>
        <p:txBody>
          <a:bodyPr wrap="square" rtlCol="0">
            <a:spAutoFit/>
          </a:bodyPr>
          <a:lstStyle/>
          <a:p>
            <a:r>
              <a:rPr lang="en-US" b="1" dirty="0"/>
              <a:t>(7)</a:t>
            </a:r>
          </a:p>
        </p:txBody>
      </p:sp>
      <p:sp>
        <p:nvSpPr>
          <p:cNvPr id="14" name="TextBox 13">
            <a:extLst>
              <a:ext uri="{FF2B5EF4-FFF2-40B4-BE49-F238E27FC236}">
                <a16:creationId xmlns:a16="http://schemas.microsoft.com/office/drawing/2014/main" id="{DA793C2F-6825-C04F-941B-F1287C389354}"/>
              </a:ext>
            </a:extLst>
          </p:cNvPr>
          <p:cNvSpPr txBox="1"/>
          <p:nvPr/>
        </p:nvSpPr>
        <p:spPr>
          <a:xfrm>
            <a:off x="7740562" y="5454588"/>
            <a:ext cx="500503" cy="369332"/>
          </a:xfrm>
          <a:prstGeom prst="rect">
            <a:avLst/>
          </a:prstGeom>
          <a:noFill/>
        </p:spPr>
        <p:txBody>
          <a:bodyPr wrap="square" rtlCol="0">
            <a:spAutoFit/>
          </a:bodyPr>
          <a:lstStyle/>
          <a:p>
            <a:r>
              <a:rPr lang="en-US" b="1" u="sng" dirty="0"/>
              <a:t>(8)</a:t>
            </a:r>
          </a:p>
        </p:txBody>
      </p:sp>
    </p:spTree>
    <p:extLst>
      <p:ext uri="{BB962C8B-B14F-4D97-AF65-F5344CB8AC3E}">
        <p14:creationId xmlns:p14="http://schemas.microsoft.com/office/powerpoint/2010/main" val="1861009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3CFB4-8D89-0C4F-9159-61B252891FD8}"/>
              </a:ext>
            </a:extLst>
          </p:cNvPr>
          <p:cNvSpPr>
            <a:spLocks noGrp="1"/>
          </p:cNvSpPr>
          <p:nvPr>
            <p:ph type="title"/>
          </p:nvPr>
        </p:nvSpPr>
        <p:spPr/>
        <p:txBody>
          <a:bodyPr/>
          <a:lstStyle/>
          <a:p>
            <a:r>
              <a:rPr lang="en-US" dirty="0"/>
              <a:t>Example of plot generated:</a:t>
            </a:r>
          </a:p>
        </p:txBody>
      </p:sp>
      <p:pic>
        <p:nvPicPr>
          <p:cNvPr id="5" name="Content Placeholder 4">
            <a:extLst>
              <a:ext uri="{FF2B5EF4-FFF2-40B4-BE49-F238E27FC236}">
                <a16:creationId xmlns:a16="http://schemas.microsoft.com/office/drawing/2014/main" id="{0C7EFAC1-CE1C-824A-839B-281B68C8E8B0}"/>
              </a:ext>
            </a:extLst>
          </p:cNvPr>
          <p:cNvPicPr>
            <a:picLocks noGrp="1" noChangeAspect="1"/>
          </p:cNvPicPr>
          <p:nvPr>
            <p:ph idx="1"/>
          </p:nvPr>
        </p:nvPicPr>
        <p:blipFill>
          <a:blip r:embed="rId2"/>
          <a:stretch>
            <a:fillRect/>
          </a:stretch>
        </p:blipFill>
        <p:spPr>
          <a:xfrm>
            <a:off x="639417" y="2007883"/>
            <a:ext cx="10515600" cy="3092299"/>
          </a:xfrm>
        </p:spPr>
      </p:pic>
    </p:spTree>
    <p:extLst>
      <p:ext uri="{BB962C8B-B14F-4D97-AF65-F5344CB8AC3E}">
        <p14:creationId xmlns:p14="http://schemas.microsoft.com/office/powerpoint/2010/main" val="348504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4081E-5647-3647-9232-F6F6E80B791B}"/>
              </a:ext>
            </a:extLst>
          </p:cNvPr>
          <p:cNvSpPr>
            <a:spLocks noGrp="1"/>
          </p:cNvSpPr>
          <p:nvPr>
            <p:ph type="title"/>
          </p:nvPr>
        </p:nvSpPr>
        <p:spPr>
          <a:xfrm>
            <a:off x="619539" y="176282"/>
            <a:ext cx="10515600" cy="1325563"/>
          </a:xfrm>
        </p:spPr>
        <p:txBody>
          <a:bodyPr/>
          <a:lstStyle/>
          <a:p>
            <a:r>
              <a:rPr lang="en-US" dirty="0"/>
              <a:t>Workflow: Analysis</a:t>
            </a:r>
          </a:p>
        </p:txBody>
      </p:sp>
      <p:sp>
        <p:nvSpPr>
          <p:cNvPr id="3" name="Content Placeholder 2">
            <a:extLst>
              <a:ext uri="{FF2B5EF4-FFF2-40B4-BE49-F238E27FC236}">
                <a16:creationId xmlns:a16="http://schemas.microsoft.com/office/drawing/2014/main" id="{466FEDFB-4D6E-C647-B16B-91801D78F01A}"/>
              </a:ext>
            </a:extLst>
          </p:cNvPr>
          <p:cNvSpPr>
            <a:spLocks noGrp="1"/>
          </p:cNvSpPr>
          <p:nvPr>
            <p:ph idx="1"/>
          </p:nvPr>
        </p:nvSpPr>
        <p:spPr>
          <a:xfrm>
            <a:off x="699053" y="1726234"/>
            <a:ext cx="7451034" cy="4351338"/>
          </a:xfrm>
        </p:spPr>
        <p:txBody>
          <a:bodyPr/>
          <a:lstStyle/>
          <a:p>
            <a:r>
              <a:rPr lang="en-US" dirty="0"/>
              <a:t>We can also analyze our data by clustering (especially useful for single cell data) by selecting the “Analyze Experiment” option in the main action window</a:t>
            </a:r>
          </a:p>
          <a:p>
            <a:endParaRPr lang="en-US" dirty="0"/>
          </a:p>
          <a:p>
            <a:r>
              <a:rPr lang="en-US" dirty="0"/>
              <a:t>We need to go through each of these four steps in the right window in order, starting with “Select Data Subset”:</a:t>
            </a:r>
          </a:p>
        </p:txBody>
      </p:sp>
      <p:pic>
        <p:nvPicPr>
          <p:cNvPr id="5" name="Picture 4">
            <a:extLst>
              <a:ext uri="{FF2B5EF4-FFF2-40B4-BE49-F238E27FC236}">
                <a16:creationId xmlns:a16="http://schemas.microsoft.com/office/drawing/2014/main" id="{519481A0-6A1B-DD42-A7C5-9B31917606C5}"/>
              </a:ext>
            </a:extLst>
          </p:cNvPr>
          <p:cNvPicPr>
            <a:picLocks noChangeAspect="1"/>
          </p:cNvPicPr>
          <p:nvPr/>
        </p:nvPicPr>
        <p:blipFill>
          <a:blip r:embed="rId2"/>
          <a:stretch>
            <a:fillRect/>
          </a:stretch>
        </p:blipFill>
        <p:spPr>
          <a:xfrm>
            <a:off x="8787847" y="812042"/>
            <a:ext cx="2705100" cy="2362200"/>
          </a:xfrm>
          <a:prstGeom prst="rect">
            <a:avLst/>
          </a:prstGeom>
        </p:spPr>
      </p:pic>
      <p:pic>
        <p:nvPicPr>
          <p:cNvPr id="7" name="Picture 6">
            <a:extLst>
              <a:ext uri="{FF2B5EF4-FFF2-40B4-BE49-F238E27FC236}">
                <a16:creationId xmlns:a16="http://schemas.microsoft.com/office/drawing/2014/main" id="{C948BFA1-1A31-3F42-94AA-1DA6A894AE6C}"/>
              </a:ext>
            </a:extLst>
          </p:cNvPr>
          <p:cNvPicPr>
            <a:picLocks noChangeAspect="1"/>
          </p:cNvPicPr>
          <p:nvPr/>
        </p:nvPicPr>
        <p:blipFill>
          <a:blip r:embed="rId3"/>
          <a:stretch>
            <a:fillRect/>
          </a:stretch>
        </p:blipFill>
        <p:spPr>
          <a:xfrm>
            <a:off x="8787847" y="3429000"/>
            <a:ext cx="2603500" cy="3149600"/>
          </a:xfrm>
          <a:prstGeom prst="rect">
            <a:avLst/>
          </a:prstGeom>
        </p:spPr>
      </p:pic>
    </p:spTree>
    <p:extLst>
      <p:ext uri="{BB962C8B-B14F-4D97-AF65-F5344CB8AC3E}">
        <p14:creationId xmlns:p14="http://schemas.microsoft.com/office/powerpoint/2010/main" val="31107211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34903-69B2-8244-B171-94CF4926A8C6}"/>
              </a:ext>
            </a:extLst>
          </p:cNvPr>
          <p:cNvSpPr>
            <a:spLocks noGrp="1"/>
          </p:cNvSpPr>
          <p:nvPr>
            <p:ph type="title"/>
          </p:nvPr>
        </p:nvSpPr>
        <p:spPr>
          <a:xfrm>
            <a:off x="838200" y="0"/>
            <a:ext cx="10515600" cy="1325563"/>
          </a:xfrm>
        </p:spPr>
        <p:txBody>
          <a:bodyPr/>
          <a:lstStyle/>
          <a:p>
            <a:r>
              <a:rPr lang="en-US" dirty="0"/>
              <a:t>Workflow: Analysis</a:t>
            </a:r>
          </a:p>
        </p:txBody>
      </p:sp>
      <p:sp>
        <p:nvSpPr>
          <p:cNvPr id="3" name="Content Placeholder 2">
            <a:extLst>
              <a:ext uri="{FF2B5EF4-FFF2-40B4-BE49-F238E27FC236}">
                <a16:creationId xmlns:a16="http://schemas.microsoft.com/office/drawing/2014/main" id="{FFFAD9DC-6D29-B543-ABD3-8BE6ED0209D5}"/>
              </a:ext>
            </a:extLst>
          </p:cNvPr>
          <p:cNvSpPr>
            <a:spLocks noGrp="1"/>
          </p:cNvSpPr>
          <p:nvPr>
            <p:ph idx="1"/>
          </p:nvPr>
        </p:nvSpPr>
        <p:spPr>
          <a:xfrm>
            <a:off x="838200" y="1163673"/>
            <a:ext cx="10515600" cy="2521260"/>
          </a:xfrm>
        </p:spPr>
        <p:txBody>
          <a:bodyPr>
            <a:normAutofit fontScale="77500" lnSpcReduction="20000"/>
          </a:bodyPr>
          <a:lstStyle/>
          <a:p>
            <a:r>
              <a:rPr lang="en-US" dirty="0"/>
              <a:t>We start by selecting the </a:t>
            </a:r>
            <a:r>
              <a:rPr lang="en-US" dirty="0" err="1"/>
              <a:t>dataframe</a:t>
            </a:r>
            <a:r>
              <a:rPr lang="en-US" dirty="0"/>
              <a:t> we want to subset using the checkboxes on the left (single cell in this case)</a:t>
            </a:r>
          </a:p>
          <a:p>
            <a:r>
              <a:rPr lang="en-US" dirty="0"/>
              <a:t>We can then select if/how we want to </a:t>
            </a:r>
            <a:r>
              <a:rPr lang="en-US" dirty="0" err="1"/>
              <a:t>downsample</a:t>
            </a:r>
            <a:r>
              <a:rPr lang="en-US" dirty="0"/>
              <a:t>. You can </a:t>
            </a:r>
            <a:r>
              <a:rPr lang="en-US" dirty="0" err="1"/>
              <a:t>downsample</a:t>
            </a:r>
            <a:r>
              <a:rPr lang="en-US" dirty="0"/>
              <a:t> by a percentage or a maximum count either per sample (.fcs file) or across the whole dataset. </a:t>
            </a:r>
          </a:p>
          <a:p>
            <a:pPr lvl="1"/>
            <a:r>
              <a:rPr lang="en-US" dirty="0"/>
              <a:t>To keep all of the sample, set fraction to 1.0 like we do here</a:t>
            </a:r>
          </a:p>
          <a:p>
            <a:pPr lvl="1"/>
            <a:r>
              <a:rPr lang="en-US" dirty="0"/>
              <a:t>In general, try to keep dataset sizes to 100k rows or less if you want things finished in a reasonable amount of time. Larger sizes are possible but will take longer to cluster/reduce dimensions</a:t>
            </a:r>
          </a:p>
          <a:p>
            <a:pPr lvl="1"/>
            <a:r>
              <a:rPr lang="en-US" dirty="0"/>
              <a:t>I prefer </a:t>
            </a:r>
            <a:r>
              <a:rPr lang="en-US" dirty="0" err="1"/>
              <a:t>downsampling</a:t>
            </a:r>
            <a:r>
              <a:rPr lang="en-US" dirty="0"/>
              <a:t> per sample as it ensures every sample shows up at least somewhat in the subset</a:t>
            </a:r>
          </a:p>
          <a:p>
            <a:pPr lvl="1"/>
            <a:endParaRPr lang="en-US" dirty="0"/>
          </a:p>
        </p:txBody>
      </p:sp>
      <p:pic>
        <p:nvPicPr>
          <p:cNvPr id="5" name="Picture 4">
            <a:extLst>
              <a:ext uri="{FF2B5EF4-FFF2-40B4-BE49-F238E27FC236}">
                <a16:creationId xmlns:a16="http://schemas.microsoft.com/office/drawing/2014/main" id="{04901BF7-A289-F84E-BB39-655E2B9E81C7}"/>
              </a:ext>
            </a:extLst>
          </p:cNvPr>
          <p:cNvPicPr>
            <a:picLocks noChangeAspect="1"/>
          </p:cNvPicPr>
          <p:nvPr/>
        </p:nvPicPr>
        <p:blipFill>
          <a:blip r:embed="rId2"/>
          <a:stretch>
            <a:fillRect/>
          </a:stretch>
        </p:blipFill>
        <p:spPr>
          <a:xfrm>
            <a:off x="909707" y="3684933"/>
            <a:ext cx="9994900" cy="3086100"/>
          </a:xfrm>
          <a:prstGeom prst="rect">
            <a:avLst/>
          </a:prstGeom>
        </p:spPr>
      </p:pic>
    </p:spTree>
    <p:extLst>
      <p:ext uri="{BB962C8B-B14F-4D97-AF65-F5344CB8AC3E}">
        <p14:creationId xmlns:p14="http://schemas.microsoft.com/office/powerpoint/2010/main" val="1400542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C0766-3540-5F4B-905E-4C740B43C69D}"/>
              </a:ext>
            </a:extLst>
          </p:cNvPr>
          <p:cNvSpPr>
            <a:spLocks noGrp="1"/>
          </p:cNvSpPr>
          <p:nvPr>
            <p:ph type="title"/>
          </p:nvPr>
        </p:nvSpPr>
        <p:spPr/>
        <p:txBody>
          <a:bodyPr/>
          <a:lstStyle/>
          <a:p>
            <a:r>
              <a:rPr lang="en-US" dirty="0"/>
              <a:t>Workflow: Analysis</a:t>
            </a:r>
          </a:p>
        </p:txBody>
      </p:sp>
      <p:sp>
        <p:nvSpPr>
          <p:cNvPr id="3" name="Content Placeholder 2">
            <a:extLst>
              <a:ext uri="{FF2B5EF4-FFF2-40B4-BE49-F238E27FC236}">
                <a16:creationId xmlns:a16="http://schemas.microsoft.com/office/drawing/2014/main" id="{C417190C-E20B-924D-AC49-ABBB48EDB4B7}"/>
              </a:ext>
            </a:extLst>
          </p:cNvPr>
          <p:cNvSpPr>
            <a:spLocks noGrp="1"/>
          </p:cNvSpPr>
          <p:nvPr>
            <p:ph idx="1"/>
          </p:nvPr>
        </p:nvSpPr>
        <p:spPr>
          <a:xfrm>
            <a:off x="122583" y="1835564"/>
            <a:ext cx="5174974" cy="5022436"/>
          </a:xfrm>
        </p:spPr>
        <p:txBody>
          <a:bodyPr>
            <a:normAutofit fontScale="77500" lnSpcReduction="20000"/>
          </a:bodyPr>
          <a:lstStyle/>
          <a:p>
            <a:r>
              <a:rPr lang="en-US" dirty="0"/>
              <a:t>This window is the same as the plotting window, where you can select which level values to include in your subset</a:t>
            </a:r>
          </a:p>
          <a:p>
            <a:r>
              <a:rPr lang="en-US" dirty="0"/>
              <a:t>Pay attention to which dimensions (Markers) you decide to include when working with single cell data. Removing noisy markers, markers that vary very little, or markers that have already been used to gate the population (like live/dead for example) can help make further steps faster as they won’t add any extra information to your analysis but still slow down the processing steps</a:t>
            </a:r>
          </a:p>
          <a:p>
            <a:pPr lvl="1"/>
            <a:r>
              <a:rPr lang="en-US" dirty="0"/>
              <a:t>You’ll notice that I unchecked live/dead and tumor from the dimensions in this subset, as they were already used to gate out the cells that I am selecting in this subset and therefore will be very homogenous across the cells, making them useless for clustering</a:t>
            </a:r>
          </a:p>
        </p:txBody>
      </p:sp>
      <p:pic>
        <p:nvPicPr>
          <p:cNvPr id="7" name="Picture 6">
            <a:extLst>
              <a:ext uri="{FF2B5EF4-FFF2-40B4-BE49-F238E27FC236}">
                <a16:creationId xmlns:a16="http://schemas.microsoft.com/office/drawing/2014/main" id="{998D8ABF-98EA-0645-88B6-F0DAC5C80816}"/>
              </a:ext>
            </a:extLst>
          </p:cNvPr>
          <p:cNvPicPr>
            <a:picLocks noChangeAspect="1"/>
          </p:cNvPicPr>
          <p:nvPr/>
        </p:nvPicPr>
        <p:blipFill>
          <a:blip r:embed="rId2"/>
          <a:stretch>
            <a:fillRect/>
          </a:stretch>
        </p:blipFill>
        <p:spPr>
          <a:xfrm>
            <a:off x="5516374" y="2315817"/>
            <a:ext cx="6675626" cy="2861751"/>
          </a:xfrm>
          <a:prstGeom prst="rect">
            <a:avLst/>
          </a:prstGeom>
        </p:spPr>
      </p:pic>
    </p:spTree>
    <p:extLst>
      <p:ext uri="{BB962C8B-B14F-4D97-AF65-F5344CB8AC3E}">
        <p14:creationId xmlns:p14="http://schemas.microsoft.com/office/powerpoint/2010/main" val="149457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849A4-2A49-9F44-A51F-EB8712722802}"/>
              </a:ext>
            </a:extLst>
          </p:cNvPr>
          <p:cNvSpPr>
            <a:spLocks noGrp="1"/>
          </p:cNvSpPr>
          <p:nvPr>
            <p:ph type="title"/>
          </p:nvPr>
        </p:nvSpPr>
        <p:spPr/>
        <p:txBody>
          <a:bodyPr/>
          <a:lstStyle/>
          <a:p>
            <a:r>
              <a:rPr lang="en-US" dirty="0"/>
              <a:t>Workflow: Analysis</a:t>
            </a:r>
          </a:p>
        </p:txBody>
      </p:sp>
      <p:sp>
        <p:nvSpPr>
          <p:cNvPr id="3" name="Content Placeholder 2">
            <a:extLst>
              <a:ext uri="{FF2B5EF4-FFF2-40B4-BE49-F238E27FC236}">
                <a16:creationId xmlns:a16="http://schemas.microsoft.com/office/drawing/2014/main" id="{84FA9386-D14F-664F-9572-9F48731805B3}"/>
              </a:ext>
            </a:extLst>
          </p:cNvPr>
          <p:cNvSpPr>
            <a:spLocks noGrp="1"/>
          </p:cNvSpPr>
          <p:nvPr>
            <p:ph idx="1"/>
          </p:nvPr>
        </p:nvSpPr>
        <p:spPr>
          <a:xfrm>
            <a:off x="72888" y="2461729"/>
            <a:ext cx="4469296" cy="3253271"/>
          </a:xfrm>
        </p:spPr>
        <p:txBody>
          <a:bodyPr/>
          <a:lstStyle/>
          <a:p>
            <a:r>
              <a:rPr lang="en-US" dirty="0"/>
              <a:t>Here you want to select the dimension types added by the processing to include in the subset. Not very useful for single cells, but can sometimes be useful when clustering bulk data</a:t>
            </a:r>
          </a:p>
        </p:txBody>
      </p:sp>
      <p:pic>
        <p:nvPicPr>
          <p:cNvPr id="5" name="Picture 4">
            <a:extLst>
              <a:ext uri="{FF2B5EF4-FFF2-40B4-BE49-F238E27FC236}">
                <a16:creationId xmlns:a16="http://schemas.microsoft.com/office/drawing/2014/main" id="{2AAAA946-6EBF-8349-A72F-6E6F932F882D}"/>
              </a:ext>
            </a:extLst>
          </p:cNvPr>
          <p:cNvPicPr>
            <a:picLocks noChangeAspect="1"/>
          </p:cNvPicPr>
          <p:nvPr/>
        </p:nvPicPr>
        <p:blipFill>
          <a:blip r:embed="rId2"/>
          <a:stretch>
            <a:fillRect/>
          </a:stretch>
        </p:blipFill>
        <p:spPr>
          <a:xfrm>
            <a:off x="4989995" y="2284344"/>
            <a:ext cx="6883400" cy="2667000"/>
          </a:xfrm>
          <a:prstGeom prst="rect">
            <a:avLst/>
          </a:prstGeom>
        </p:spPr>
      </p:pic>
    </p:spTree>
    <p:extLst>
      <p:ext uri="{BB962C8B-B14F-4D97-AF65-F5344CB8AC3E}">
        <p14:creationId xmlns:p14="http://schemas.microsoft.com/office/powerpoint/2010/main" val="2475368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BD08A-0125-5A4E-8AEF-8ECADB40376C}"/>
              </a:ext>
            </a:extLst>
          </p:cNvPr>
          <p:cNvSpPr>
            <a:spLocks noGrp="1"/>
          </p:cNvSpPr>
          <p:nvPr>
            <p:ph type="title"/>
          </p:nvPr>
        </p:nvSpPr>
        <p:spPr/>
        <p:txBody>
          <a:bodyPr/>
          <a:lstStyle/>
          <a:p>
            <a:r>
              <a:rPr lang="en-US" dirty="0"/>
              <a:t>Structure</a:t>
            </a:r>
          </a:p>
        </p:txBody>
      </p:sp>
      <p:sp>
        <p:nvSpPr>
          <p:cNvPr id="4" name="TextBox 3">
            <a:extLst>
              <a:ext uri="{FF2B5EF4-FFF2-40B4-BE49-F238E27FC236}">
                <a16:creationId xmlns:a16="http://schemas.microsoft.com/office/drawing/2014/main" id="{C0AD6526-5C2B-784F-A090-8D8BF52DE4F1}"/>
              </a:ext>
            </a:extLst>
          </p:cNvPr>
          <p:cNvSpPr txBox="1"/>
          <p:nvPr/>
        </p:nvSpPr>
        <p:spPr>
          <a:xfrm>
            <a:off x="891747" y="1770038"/>
            <a:ext cx="2518718" cy="369332"/>
          </a:xfrm>
          <a:prstGeom prst="rect">
            <a:avLst/>
          </a:prstGeom>
          <a:noFill/>
        </p:spPr>
        <p:txBody>
          <a:bodyPr wrap="square" rtlCol="0">
            <a:spAutoFit/>
          </a:bodyPr>
          <a:lstStyle/>
          <a:p>
            <a:r>
              <a:rPr lang="en-US" u="sng" dirty="0"/>
              <a:t>Raw Data (from </a:t>
            </a:r>
            <a:r>
              <a:rPr lang="en-US" u="sng" dirty="0" err="1"/>
              <a:t>Flowjo</a:t>
            </a:r>
            <a:r>
              <a:rPr lang="en-US" u="sng" dirty="0"/>
              <a:t>)</a:t>
            </a:r>
          </a:p>
        </p:txBody>
      </p:sp>
      <p:sp>
        <p:nvSpPr>
          <p:cNvPr id="5" name="TextBox 4">
            <a:extLst>
              <a:ext uri="{FF2B5EF4-FFF2-40B4-BE49-F238E27FC236}">
                <a16:creationId xmlns:a16="http://schemas.microsoft.com/office/drawing/2014/main" id="{236B3893-93F6-E64A-AEFA-B0F6442A7D28}"/>
              </a:ext>
            </a:extLst>
          </p:cNvPr>
          <p:cNvSpPr txBox="1"/>
          <p:nvPr/>
        </p:nvSpPr>
        <p:spPr>
          <a:xfrm>
            <a:off x="6751069" y="3214436"/>
            <a:ext cx="957017" cy="923330"/>
          </a:xfrm>
          <a:prstGeom prst="rect">
            <a:avLst/>
          </a:prstGeom>
          <a:noFill/>
        </p:spPr>
        <p:txBody>
          <a:bodyPr wrap="square" rtlCol="0">
            <a:spAutoFit/>
          </a:bodyPr>
          <a:lstStyle/>
          <a:p>
            <a:r>
              <a:rPr lang="en-US" dirty="0"/>
              <a:t>Process through GUI</a:t>
            </a:r>
          </a:p>
        </p:txBody>
      </p:sp>
      <p:sp>
        <p:nvSpPr>
          <p:cNvPr id="6" name="TextBox 5">
            <a:extLst>
              <a:ext uri="{FF2B5EF4-FFF2-40B4-BE49-F238E27FC236}">
                <a16:creationId xmlns:a16="http://schemas.microsoft.com/office/drawing/2014/main" id="{A89E7299-144A-264F-A33E-DA76073CCD8B}"/>
              </a:ext>
            </a:extLst>
          </p:cNvPr>
          <p:cNvSpPr txBox="1"/>
          <p:nvPr/>
        </p:nvSpPr>
        <p:spPr>
          <a:xfrm>
            <a:off x="8200254" y="1690688"/>
            <a:ext cx="1449859" cy="369332"/>
          </a:xfrm>
          <a:prstGeom prst="rect">
            <a:avLst/>
          </a:prstGeom>
          <a:noFill/>
        </p:spPr>
        <p:txBody>
          <a:bodyPr wrap="square" rtlCol="0">
            <a:spAutoFit/>
          </a:bodyPr>
          <a:lstStyle/>
          <a:p>
            <a:r>
              <a:rPr lang="en-US" u="sng" dirty="0"/>
              <a:t>Output Data</a:t>
            </a:r>
          </a:p>
        </p:txBody>
      </p:sp>
      <p:sp>
        <p:nvSpPr>
          <p:cNvPr id="7" name="TextBox 6">
            <a:extLst>
              <a:ext uri="{FF2B5EF4-FFF2-40B4-BE49-F238E27FC236}">
                <a16:creationId xmlns:a16="http://schemas.microsoft.com/office/drawing/2014/main" id="{F679381C-DE32-5A44-9348-8F51B4DB7895}"/>
              </a:ext>
            </a:extLst>
          </p:cNvPr>
          <p:cNvSpPr txBox="1"/>
          <p:nvPr/>
        </p:nvSpPr>
        <p:spPr>
          <a:xfrm>
            <a:off x="10484242" y="3753887"/>
            <a:ext cx="1841156" cy="646331"/>
          </a:xfrm>
          <a:prstGeom prst="rect">
            <a:avLst/>
          </a:prstGeom>
          <a:noFill/>
        </p:spPr>
        <p:txBody>
          <a:bodyPr wrap="square" rtlCol="0">
            <a:spAutoFit/>
          </a:bodyPr>
          <a:lstStyle/>
          <a:p>
            <a:r>
              <a:rPr lang="en-US" dirty="0"/>
              <a:t>Analysis/Plotting through GUI</a:t>
            </a:r>
          </a:p>
        </p:txBody>
      </p:sp>
      <p:sp>
        <p:nvSpPr>
          <p:cNvPr id="8" name="TextBox 7">
            <a:extLst>
              <a:ext uri="{FF2B5EF4-FFF2-40B4-BE49-F238E27FC236}">
                <a16:creationId xmlns:a16="http://schemas.microsoft.com/office/drawing/2014/main" id="{DB21B825-48D5-0747-BD42-32FB5AB4A705}"/>
              </a:ext>
            </a:extLst>
          </p:cNvPr>
          <p:cNvSpPr txBox="1"/>
          <p:nvPr/>
        </p:nvSpPr>
        <p:spPr>
          <a:xfrm>
            <a:off x="51860" y="2938335"/>
            <a:ext cx="991973" cy="646331"/>
          </a:xfrm>
          <a:prstGeom prst="rect">
            <a:avLst/>
          </a:prstGeom>
          <a:noFill/>
        </p:spPr>
        <p:txBody>
          <a:bodyPr wrap="square" rtlCol="0">
            <a:spAutoFit/>
          </a:bodyPr>
          <a:lstStyle/>
          <a:p>
            <a:r>
              <a:rPr lang="en-US" dirty="0"/>
              <a:t>Bulk Cell Data:</a:t>
            </a:r>
          </a:p>
        </p:txBody>
      </p:sp>
      <p:sp>
        <p:nvSpPr>
          <p:cNvPr id="9" name="TextBox 8">
            <a:extLst>
              <a:ext uri="{FF2B5EF4-FFF2-40B4-BE49-F238E27FC236}">
                <a16:creationId xmlns:a16="http://schemas.microsoft.com/office/drawing/2014/main" id="{98BC54C1-733F-A146-AE5B-FF6B055DB6FD}"/>
              </a:ext>
            </a:extLst>
          </p:cNvPr>
          <p:cNvSpPr txBox="1"/>
          <p:nvPr/>
        </p:nvSpPr>
        <p:spPr>
          <a:xfrm>
            <a:off x="7298" y="4918327"/>
            <a:ext cx="1081095" cy="646331"/>
          </a:xfrm>
          <a:prstGeom prst="rect">
            <a:avLst/>
          </a:prstGeom>
          <a:noFill/>
        </p:spPr>
        <p:txBody>
          <a:bodyPr wrap="square" rtlCol="0">
            <a:spAutoFit/>
          </a:bodyPr>
          <a:lstStyle/>
          <a:p>
            <a:r>
              <a:rPr lang="en-US" dirty="0"/>
              <a:t>Single Cell Data:</a:t>
            </a:r>
          </a:p>
        </p:txBody>
      </p:sp>
      <p:sp>
        <p:nvSpPr>
          <p:cNvPr id="10" name="TextBox 9">
            <a:extLst>
              <a:ext uri="{FF2B5EF4-FFF2-40B4-BE49-F238E27FC236}">
                <a16:creationId xmlns:a16="http://schemas.microsoft.com/office/drawing/2014/main" id="{3B0F720C-CAE5-F540-8A69-A74EBC118753}"/>
              </a:ext>
            </a:extLst>
          </p:cNvPr>
          <p:cNvSpPr txBox="1"/>
          <p:nvPr/>
        </p:nvSpPr>
        <p:spPr>
          <a:xfrm>
            <a:off x="3930479" y="1746976"/>
            <a:ext cx="2518718" cy="369332"/>
          </a:xfrm>
          <a:prstGeom prst="rect">
            <a:avLst/>
          </a:prstGeom>
          <a:noFill/>
        </p:spPr>
        <p:txBody>
          <a:bodyPr wrap="square" rtlCol="0">
            <a:spAutoFit/>
          </a:bodyPr>
          <a:lstStyle/>
          <a:p>
            <a:r>
              <a:rPr lang="en-US" u="sng" dirty="0"/>
              <a:t>Layout Data (from user)</a:t>
            </a:r>
          </a:p>
        </p:txBody>
      </p:sp>
      <p:sp>
        <p:nvSpPr>
          <p:cNvPr id="11" name="TextBox 10">
            <a:extLst>
              <a:ext uri="{FF2B5EF4-FFF2-40B4-BE49-F238E27FC236}">
                <a16:creationId xmlns:a16="http://schemas.microsoft.com/office/drawing/2014/main" id="{8EAB5B76-BE78-774A-B5E1-0747E1A256A5}"/>
              </a:ext>
            </a:extLst>
          </p:cNvPr>
          <p:cNvSpPr txBox="1"/>
          <p:nvPr/>
        </p:nvSpPr>
        <p:spPr>
          <a:xfrm>
            <a:off x="1063711" y="2354129"/>
            <a:ext cx="2174789"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Tables (in csv file format) from </a:t>
            </a:r>
            <a:r>
              <a:rPr lang="en-US" dirty="0" err="1"/>
              <a:t>Flowjo</a:t>
            </a:r>
            <a:r>
              <a:rPr lang="en-US" dirty="0"/>
              <a:t> Table editor: drag statistics from gated populations into it and export</a:t>
            </a:r>
          </a:p>
        </p:txBody>
      </p:sp>
      <p:sp>
        <p:nvSpPr>
          <p:cNvPr id="12" name="TextBox 11">
            <a:extLst>
              <a:ext uri="{FF2B5EF4-FFF2-40B4-BE49-F238E27FC236}">
                <a16:creationId xmlns:a16="http://schemas.microsoft.com/office/drawing/2014/main" id="{F703C44B-33C2-2146-AE58-E0ADE133BF72}"/>
              </a:ext>
            </a:extLst>
          </p:cNvPr>
          <p:cNvSpPr txBox="1"/>
          <p:nvPr/>
        </p:nvSpPr>
        <p:spPr>
          <a:xfrm>
            <a:off x="1038997" y="4364330"/>
            <a:ext cx="2346755"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Single Cell CSV files: drag a minimal sequence of gates to a group in </a:t>
            </a:r>
            <a:r>
              <a:rPr lang="en-US" dirty="0" err="1"/>
              <a:t>flowjo</a:t>
            </a:r>
            <a:r>
              <a:rPr lang="en-US" dirty="0"/>
              <a:t>, right click group, select export single cell data</a:t>
            </a:r>
          </a:p>
        </p:txBody>
      </p:sp>
      <p:sp>
        <p:nvSpPr>
          <p:cNvPr id="13" name="TextBox 12">
            <a:extLst>
              <a:ext uri="{FF2B5EF4-FFF2-40B4-BE49-F238E27FC236}">
                <a16:creationId xmlns:a16="http://schemas.microsoft.com/office/drawing/2014/main" id="{65088C99-9258-8849-BB81-9684D31054A9}"/>
              </a:ext>
            </a:extLst>
          </p:cNvPr>
          <p:cNvSpPr txBox="1"/>
          <p:nvPr/>
        </p:nvSpPr>
        <p:spPr>
          <a:xfrm>
            <a:off x="3934596" y="3429000"/>
            <a:ext cx="2346755"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Tube Data:</a:t>
            </a:r>
          </a:p>
          <a:p>
            <a:r>
              <a:rPr lang="en-US" dirty="0"/>
              <a:t>-</a:t>
            </a:r>
            <a:r>
              <a:rPr lang="en-US" dirty="0" err="1"/>
              <a:t>sampleNameFile.xlsx</a:t>
            </a:r>
            <a:endParaRPr lang="en-US" dirty="0"/>
          </a:p>
          <a:p>
            <a:r>
              <a:rPr lang="en-US" b="1" dirty="0"/>
              <a:t>Plate Data:</a:t>
            </a:r>
          </a:p>
          <a:p>
            <a:r>
              <a:rPr lang="en-US" dirty="0"/>
              <a:t>-Use GUI to create plate format </a:t>
            </a:r>
          </a:p>
        </p:txBody>
      </p:sp>
      <p:cxnSp>
        <p:nvCxnSpPr>
          <p:cNvPr id="17" name="Elbow Connector 16">
            <a:extLst>
              <a:ext uri="{FF2B5EF4-FFF2-40B4-BE49-F238E27FC236}">
                <a16:creationId xmlns:a16="http://schemas.microsoft.com/office/drawing/2014/main" id="{2A783EFC-DC7E-824C-9B22-56CE449188C1}"/>
              </a:ext>
            </a:extLst>
          </p:cNvPr>
          <p:cNvCxnSpPr>
            <a:cxnSpLocks/>
          </p:cNvCxnSpPr>
          <p:nvPr/>
        </p:nvCxnSpPr>
        <p:spPr>
          <a:xfrm>
            <a:off x="3238500" y="2929801"/>
            <a:ext cx="3903705" cy="1237863"/>
          </a:xfrm>
          <a:prstGeom prst="bentConnector3">
            <a:avLst>
              <a:gd name="adj1" fmla="val 82589"/>
            </a:avLst>
          </a:prstGeom>
          <a:ln w="19050"/>
        </p:spPr>
        <p:style>
          <a:lnRef idx="1">
            <a:schemeClr val="dk1"/>
          </a:lnRef>
          <a:fillRef idx="0">
            <a:schemeClr val="dk1"/>
          </a:fillRef>
          <a:effectRef idx="0">
            <a:schemeClr val="dk1"/>
          </a:effectRef>
          <a:fontRef idx="minor">
            <a:schemeClr val="tx1"/>
          </a:fontRef>
        </p:style>
      </p:cxnSp>
      <p:cxnSp>
        <p:nvCxnSpPr>
          <p:cNvPr id="19" name="Elbow Connector 18">
            <a:extLst>
              <a:ext uri="{FF2B5EF4-FFF2-40B4-BE49-F238E27FC236}">
                <a16:creationId xmlns:a16="http://schemas.microsoft.com/office/drawing/2014/main" id="{8CB95A16-3F70-EE47-A742-CE261B3D661B}"/>
              </a:ext>
            </a:extLst>
          </p:cNvPr>
          <p:cNvCxnSpPr>
            <a:cxnSpLocks/>
          </p:cNvCxnSpPr>
          <p:nvPr/>
        </p:nvCxnSpPr>
        <p:spPr>
          <a:xfrm flipV="1">
            <a:off x="3410465" y="4166415"/>
            <a:ext cx="3731738" cy="1236613"/>
          </a:xfrm>
          <a:prstGeom prst="bentConnector3">
            <a:avLst>
              <a:gd name="adj1" fmla="val 81961"/>
            </a:avLst>
          </a:prstGeom>
          <a:ln w="1905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37C337D-3CA7-E44A-A669-8F61A7A66D8A}"/>
              </a:ext>
            </a:extLst>
          </p:cNvPr>
          <p:cNvCxnSpPr>
            <a:cxnSpLocks/>
          </p:cNvCxnSpPr>
          <p:nvPr/>
        </p:nvCxnSpPr>
        <p:spPr>
          <a:xfrm>
            <a:off x="5107973" y="2929801"/>
            <a:ext cx="0" cy="499199"/>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AD4ABCB-1D96-754C-86F1-E5545AC6AE1B}"/>
              </a:ext>
            </a:extLst>
          </p:cNvPr>
          <p:cNvCxnSpPr>
            <a:cxnSpLocks/>
          </p:cNvCxnSpPr>
          <p:nvPr/>
        </p:nvCxnSpPr>
        <p:spPr>
          <a:xfrm>
            <a:off x="6449197" y="4166413"/>
            <a:ext cx="145241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492CF2F-4528-B744-805A-4375DEB56872}"/>
              </a:ext>
            </a:extLst>
          </p:cNvPr>
          <p:cNvSpPr txBox="1"/>
          <p:nvPr/>
        </p:nvSpPr>
        <p:spPr>
          <a:xfrm>
            <a:off x="7901609" y="3150751"/>
            <a:ext cx="2303823" cy="20313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err="1"/>
              <a:t>Dataframes</a:t>
            </a:r>
            <a:r>
              <a:rPr lang="en-US" dirty="0"/>
              <a:t>:</a:t>
            </a:r>
          </a:p>
          <a:p>
            <a:r>
              <a:rPr lang="en-US" b="1" dirty="0"/>
              <a:t>Bulk Cell Data: </a:t>
            </a:r>
          </a:p>
          <a:p>
            <a:r>
              <a:rPr lang="en-US" dirty="0"/>
              <a:t>-</a:t>
            </a:r>
            <a:r>
              <a:rPr lang="en-US" dirty="0" err="1"/>
              <a:t>cellStatisticPickleFile-</a:t>
            </a:r>
            <a:r>
              <a:rPr lang="en-US" i="1" dirty="0" err="1"/>
              <a:t>folderName.pkl</a:t>
            </a:r>
            <a:endParaRPr lang="en-US" i="1" dirty="0"/>
          </a:p>
          <a:p>
            <a:r>
              <a:rPr lang="en-US" b="1" dirty="0"/>
              <a:t>Single Cell Data:</a:t>
            </a:r>
          </a:p>
          <a:p>
            <a:r>
              <a:rPr lang="en-US" dirty="0"/>
              <a:t>-</a:t>
            </a:r>
            <a:r>
              <a:rPr lang="en-US" dirty="0" err="1"/>
              <a:t>initialSingleCellData</a:t>
            </a:r>
            <a:endParaRPr lang="en-US" dirty="0"/>
          </a:p>
          <a:p>
            <a:r>
              <a:rPr lang="en-US" dirty="0"/>
              <a:t>Frame-</a:t>
            </a:r>
            <a:r>
              <a:rPr lang="en-US" i="1" dirty="0" err="1"/>
              <a:t>foldername.hdf</a:t>
            </a:r>
            <a:endParaRPr lang="en-US" dirty="0"/>
          </a:p>
        </p:txBody>
      </p:sp>
      <p:cxnSp>
        <p:nvCxnSpPr>
          <p:cNvPr id="31" name="Straight Arrow Connector 30">
            <a:extLst>
              <a:ext uri="{FF2B5EF4-FFF2-40B4-BE49-F238E27FC236}">
                <a16:creationId xmlns:a16="http://schemas.microsoft.com/office/drawing/2014/main" id="{D11B8E34-3FB4-D040-A4E9-6CB32C399B21}"/>
              </a:ext>
            </a:extLst>
          </p:cNvPr>
          <p:cNvCxnSpPr>
            <a:cxnSpLocks/>
          </p:cNvCxnSpPr>
          <p:nvPr/>
        </p:nvCxnSpPr>
        <p:spPr>
          <a:xfrm>
            <a:off x="10205432" y="4077052"/>
            <a:ext cx="278810"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5489B01D-0408-004F-8966-08645B94D040}"/>
              </a:ext>
            </a:extLst>
          </p:cNvPr>
          <p:cNvSpPr txBox="1"/>
          <p:nvPr/>
        </p:nvSpPr>
        <p:spPr>
          <a:xfrm>
            <a:off x="8132942" y="5718809"/>
            <a:ext cx="1841156" cy="923330"/>
          </a:xfrm>
          <a:prstGeom prst="rect">
            <a:avLst/>
          </a:prstGeom>
          <a:noFill/>
        </p:spPr>
        <p:txBody>
          <a:bodyPr wrap="square" rtlCol="0">
            <a:spAutoFit/>
          </a:bodyPr>
          <a:lstStyle/>
          <a:p>
            <a:r>
              <a:rPr lang="en-US" dirty="0"/>
              <a:t>Analysis/Plotting manually through python</a:t>
            </a:r>
          </a:p>
        </p:txBody>
      </p:sp>
      <p:cxnSp>
        <p:nvCxnSpPr>
          <p:cNvPr id="34" name="Straight Arrow Connector 33">
            <a:extLst>
              <a:ext uri="{FF2B5EF4-FFF2-40B4-BE49-F238E27FC236}">
                <a16:creationId xmlns:a16="http://schemas.microsoft.com/office/drawing/2014/main" id="{F1BE2F8A-0B43-BD4E-BDA6-78290F7D8360}"/>
              </a:ext>
            </a:extLst>
          </p:cNvPr>
          <p:cNvCxnSpPr>
            <a:cxnSpLocks/>
            <a:stCxn id="30" idx="2"/>
            <a:endCxn id="33" idx="0"/>
          </p:cNvCxnSpPr>
          <p:nvPr/>
        </p:nvCxnSpPr>
        <p:spPr>
          <a:xfrm flipH="1">
            <a:off x="9053520" y="5182076"/>
            <a:ext cx="1" cy="53673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675A42F8-9352-2A44-9883-25AFD720DF69}"/>
              </a:ext>
            </a:extLst>
          </p:cNvPr>
          <p:cNvCxnSpPr>
            <a:cxnSpLocks/>
          </p:cNvCxnSpPr>
          <p:nvPr/>
        </p:nvCxnSpPr>
        <p:spPr>
          <a:xfrm>
            <a:off x="5080729" y="4932476"/>
            <a:ext cx="0" cy="499199"/>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206118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469A6-58FD-874B-9531-9B74D0DB59E7}"/>
              </a:ext>
            </a:extLst>
          </p:cNvPr>
          <p:cNvSpPr>
            <a:spLocks noGrp="1"/>
          </p:cNvSpPr>
          <p:nvPr>
            <p:ph type="title"/>
          </p:nvPr>
        </p:nvSpPr>
        <p:spPr/>
        <p:txBody>
          <a:bodyPr/>
          <a:lstStyle/>
          <a:p>
            <a:r>
              <a:rPr lang="en-US" dirty="0"/>
              <a:t>Workflow: Analysis</a:t>
            </a:r>
          </a:p>
        </p:txBody>
      </p:sp>
      <p:sp>
        <p:nvSpPr>
          <p:cNvPr id="3" name="Content Placeholder 2">
            <a:extLst>
              <a:ext uri="{FF2B5EF4-FFF2-40B4-BE49-F238E27FC236}">
                <a16:creationId xmlns:a16="http://schemas.microsoft.com/office/drawing/2014/main" id="{F2D740D7-0281-6246-B179-CBE54DA93E34}"/>
              </a:ext>
            </a:extLst>
          </p:cNvPr>
          <p:cNvSpPr>
            <a:spLocks noGrp="1"/>
          </p:cNvSpPr>
          <p:nvPr>
            <p:ph idx="1"/>
          </p:nvPr>
        </p:nvSpPr>
        <p:spPr>
          <a:xfrm>
            <a:off x="112643" y="1815686"/>
            <a:ext cx="7142922" cy="4351338"/>
          </a:xfrm>
        </p:spPr>
        <p:txBody>
          <a:bodyPr>
            <a:normAutofit fontScale="77500" lnSpcReduction="20000"/>
          </a:bodyPr>
          <a:lstStyle/>
          <a:p>
            <a:r>
              <a:rPr lang="en-US" dirty="0"/>
              <a:t>Here you select the level combinations of the processing added levels to include (can again be sometimes useful for bulk data, not so much for single cell data)</a:t>
            </a:r>
          </a:p>
          <a:p>
            <a:r>
              <a:rPr lang="en-US" dirty="0"/>
              <a:t>You also give a title for your subset; make sure to make it descriptive enough to differentiate it from other subsets you make</a:t>
            </a:r>
          </a:p>
          <a:p>
            <a:pPr lvl="1"/>
            <a:r>
              <a:rPr lang="en-US" dirty="0"/>
              <a:t>You’ll notice here I decided to put the markers I excluded along with the subset in the name</a:t>
            </a:r>
          </a:p>
          <a:p>
            <a:pPr lvl="1"/>
            <a:r>
              <a:rPr lang="en-US" dirty="0"/>
              <a:t>The </a:t>
            </a:r>
            <a:r>
              <a:rPr lang="en-US" dirty="0" err="1"/>
              <a:t>downsampling</a:t>
            </a:r>
            <a:r>
              <a:rPr lang="en-US" dirty="0"/>
              <a:t> parameters will automatically be added to the end of the name so you don’t need to mention those</a:t>
            </a:r>
          </a:p>
          <a:p>
            <a:r>
              <a:rPr lang="en-US" dirty="0"/>
              <a:t>Finally you select the scaling type. With single cell data, you generally do not need to scale the data at all, as it has already gone through a biexponential transformation in </a:t>
            </a:r>
            <a:r>
              <a:rPr lang="en-US" dirty="0" err="1"/>
              <a:t>flowjo</a:t>
            </a:r>
            <a:r>
              <a:rPr lang="en-US" dirty="0"/>
              <a:t> (as you exported channel values), so I usually uncheck the min/max box. It can be helpful to scale by one of the scaling types with bulk data however</a:t>
            </a:r>
          </a:p>
        </p:txBody>
      </p:sp>
      <p:pic>
        <p:nvPicPr>
          <p:cNvPr id="5" name="Picture 4">
            <a:extLst>
              <a:ext uri="{FF2B5EF4-FFF2-40B4-BE49-F238E27FC236}">
                <a16:creationId xmlns:a16="http://schemas.microsoft.com/office/drawing/2014/main" id="{EF294BE2-AB56-C642-9008-086509F5DEEF}"/>
              </a:ext>
            </a:extLst>
          </p:cNvPr>
          <p:cNvPicPr>
            <a:picLocks noChangeAspect="1"/>
          </p:cNvPicPr>
          <p:nvPr/>
        </p:nvPicPr>
        <p:blipFill>
          <a:blip r:embed="rId2"/>
          <a:stretch>
            <a:fillRect/>
          </a:stretch>
        </p:blipFill>
        <p:spPr>
          <a:xfrm>
            <a:off x="7538831" y="2234096"/>
            <a:ext cx="4381500" cy="2946400"/>
          </a:xfrm>
          <a:prstGeom prst="rect">
            <a:avLst/>
          </a:prstGeom>
        </p:spPr>
      </p:pic>
    </p:spTree>
    <p:extLst>
      <p:ext uri="{BB962C8B-B14F-4D97-AF65-F5344CB8AC3E}">
        <p14:creationId xmlns:p14="http://schemas.microsoft.com/office/powerpoint/2010/main" val="40809019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5142E-6DC4-BA41-B380-CB9C428669EB}"/>
              </a:ext>
            </a:extLst>
          </p:cNvPr>
          <p:cNvSpPr>
            <a:spLocks noGrp="1"/>
          </p:cNvSpPr>
          <p:nvPr>
            <p:ph type="title"/>
          </p:nvPr>
        </p:nvSpPr>
        <p:spPr>
          <a:xfrm>
            <a:off x="440635" y="7969"/>
            <a:ext cx="10515600" cy="1325563"/>
          </a:xfrm>
        </p:spPr>
        <p:txBody>
          <a:bodyPr/>
          <a:lstStyle/>
          <a:p>
            <a:r>
              <a:rPr lang="en-US" dirty="0"/>
              <a:t>Workflow: Analysis</a:t>
            </a:r>
          </a:p>
        </p:txBody>
      </p:sp>
      <p:sp>
        <p:nvSpPr>
          <p:cNvPr id="3" name="Content Placeholder 2">
            <a:extLst>
              <a:ext uri="{FF2B5EF4-FFF2-40B4-BE49-F238E27FC236}">
                <a16:creationId xmlns:a16="http://schemas.microsoft.com/office/drawing/2014/main" id="{941B177D-39DB-CC43-B9E1-E8E08D85735E}"/>
              </a:ext>
            </a:extLst>
          </p:cNvPr>
          <p:cNvSpPr>
            <a:spLocks noGrp="1"/>
          </p:cNvSpPr>
          <p:nvPr>
            <p:ph idx="1"/>
          </p:nvPr>
        </p:nvSpPr>
        <p:spPr>
          <a:xfrm>
            <a:off x="109330" y="1197524"/>
            <a:ext cx="12413974" cy="2912164"/>
          </a:xfrm>
        </p:spPr>
        <p:txBody>
          <a:bodyPr>
            <a:normAutofit fontScale="62500" lnSpcReduction="20000"/>
          </a:bodyPr>
          <a:lstStyle/>
          <a:p>
            <a:r>
              <a:rPr lang="en-US" dirty="0"/>
              <a:t>We then select the dimensional reduction method (2) as well as the subset of data to perform the dimensional reduction on (1) with the dropdown. You will be able to select any dataset you have gone through the previous </a:t>
            </a:r>
            <a:r>
              <a:rPr lang="en-US" dirty="0" err="1"/>
              <a:t>subsetting</a:t>
            </a:r>
            <a:r>
              <a:rPr lang="en-US" dirty="0"/>
              <a:t> step with. This is why it’s important to select a descriptive name!</a:t>
            </a:r>
          </a:p>
          <a:p>
            <a:r>
              <a:rPr lang="en-US" dirty="0" err="1"/>
              <a:t>Umap</a:t>
            </a:r>
            <a:r>
              <a:rPr lang="en-US" dirty="0"/>
              <a:t> is a good general purpose dimensional reduction algorithm that is my recommended choice for visualizing single cell data</a:t>
            </a:r>
          </a:p>
          <a:p>
            <a:r>
              <a:rPr lang="en-US" dirty="0"/>
              <a:t>If you do want to use </a:t>
            </a:r>
            <a:r>
              <a:rPr lang="en-US" dirty="0" err="1"/>
              <a:t>tSNE</a:t>
            </a:r>
            <a:r>
              <a:rPr lang="en-US" dirty="0"/>
              <a:t>, I recommend using </a:t>
            </a:r>
            <a:r>
              <a:rPr lang="en-US" dirty="0" err="1"/>
              <a:t>fITSNE</a:t>
            </a:r>
            <a:r>
              <a:rPr lang="en-US" dirty="0"/>
              <a:t> (a sped up but slightly less accurate </a:t>
            </a:r>
            <a:r>
              <a:rPr lang="en-US" dirty="0" err="1"/>
              <a:t>tSNE</a:t>
            </a:r>
            <a:r>
              <a:rPr lang="en-US" dirty="0"/>
              <a:t>) if the dataset has more than about 50k cells, as </a:t>
            </a:r>
            <a:r>
              <a:rPr lang="en-US" dirty="0" err="1"/>
              <a:t>tSNE</a:t>
            </a:r>
            <a:r>
              <a:rPr lang="en-US" dirty="0"/>
              <a:t> becomes horrendously slow otherwise</a:t>
            </a:r>
          </a:p>
          <a:p>
            <a:r>
              <a:rPr lang="en-US" dirty="0"/>
              <a:t>PCA can be good for simple bulk datasets</a:t>
            </a:r>
          </a:p>
          <a:p>
            <a:r>
              <a:rPr lang="en-US" dirty="0"/>
              <a:t>The create option in (3) is what you generally should be picking to create a dimensional reduction; the ”plot” option is if you want to go back and replot a dimensional reduction you’ve </a:t>
            </a:r>
            <a:r>
              <a:rPr lang="en-US" b="1" dirty="0"/>
              <a:t>already </a:t>
            </a:r>
            <a:r>
              <a:rPr lang="en-US" dirty="0"/>
              <a:t>created</a:t>
            </a:r>
          </a:p>
          <a:p>
            <a:pPr lvl="1"/>
            <a:r>
              <a:rPr lang="en-US" dirty="0"/>
              <a:t>If you do select “plot”, make sure to pick the dimensional reduction you want to replot using the righthand dropdown menu (4)</a:t>
            </a:r>
          </a:p>
          <a:p>
            <a:pPr lvl="2"/>
            <a:r>
              <a:rPr lang="en-US" dirty="0"/>
              <a:t>It’s blank here because I am pressing create, so I don’t need to use the righthand dropdown</a:t>
            </a:r>
          </a:p>
        </p:txBody>
      </p:sp>
      <p:pic>
        <p:nvPicPr>
          <p:cNvPr id="5" name="Picture 4">
            <a:extLst>
              <a:ext uri="{FF2B5EF4-FFF2-40B4-BE49-F238E27FC236}">
                <a16:creationId xmlns:a16="http://schemas.microsoft.com/office/drawing/2014/main" id="{82CB0CAD-98EE-6243-BA1C-FD055D3652CB}"/>
              </a:ext>
            </a:extLst>
          </p:cNvPr>
          <p:cNvPicPr>
            <a:picLocks noChangeAspect="1"/>
          </p:cNvPicPr>
          <p:nvPr/>
        </p:nvPicPr>
        <p:blipFill>
          <a:blip r:embed="rId2"/>
          <a:stretch>
            <a:fillRect/>
          </a:stretch>
        </p:blipFill>
        <p:spPr>
          <a:xfrm>
            <a:off x="0" y="4109688"/>
            <a:ext cx="12192000" cy="2077561"/>
          </a:xfrm>
          <a:prstGeom prst="rect">
            <a:avLst/>
          </a:prstGeom>
        </p:spPr>
      </p:pic>
      <p:sp>
        <p:nvSpPr>
          <p:cNvPr id="6" name="TextBox 5">
            <a:extLst>
              <a:ext uri="{FF2B5EF4-FFF2-40B4-BE49-F238E27FC236}">
                <a16:creationId xmlns:a16="http://schemas.microsoft.com/office/drawing/2014/main" id="{CFD2D160-4A78-9840-8D54-962E3CFFF6BB}"/>
              </a:ext>
            </a:extLst>
          </p:cNvPr>
          <p:cNvSpPr txBox="1"/>
          <p:nvPr/>
        </p:nvSpPr>
        <p:spPr>
          <a:xfrm>
            <a:off x="6856887" y="4245696"/>
            <a:ext cx="500503" cy="337902"/>
          </a:xfrm>
          <a:prstGeom prst="rect">
            <a:avLst/>
          </a:prstGeom>
          <a:noFill/>
        </p:spPr>
        <p:txBody>
          <a:bodyPr wrap="square" rtlCol="0">
            <a:spAutoFit/>
          </a:bodyPr>
          <a:lstStyle/>
          <a:p>
            <a:r>
              <a:rPr lang="en-US" dirty="0"/>
              <a:t>(1)</a:t>
            </a:r>
          </a:p>
        </p:txBody>
      </p:sp>
      <p:sp>
        <p:nvSpPr>
          <p:cNvPr id="7" name="TextBox 6">
            <a:extLst>
              <a:ext uri="{FF2B5EF4-FFF2-40B4-BE49-F238E27FC236}">
                <a16:creationId xmlns:a16="http://schemas.microsoft.com/office/drawing/2014/main" id="{3DE108E5-2D49-F34C-A3C3-FADBDB30B8B8}"/>
              </a:ext>
            </a:extLst>
          </p:cNvPr>
          <p:cNvSpPr txBox="1"/>
          <p:nvPr/>
        </p:nvSpPr>
        <p:spPr>
          <a:xfrm>
            <a:off x="2045468" y="4583598"/>
            <a:ext cx="500503" cy="369332"/>
          </a:xfrm>
          <a:prstGeom prst="rect">
            <a:avLst/>
          </a:prstGeom>
          <a:noFill/>
        </p:spPr>
        <p:txBody>
          <a:bodyPr wrap="square" rtlCol="0">
            <a:spAutoFit/>
          </a:bodyPr>
          <a:lstStyle/>
          <a:p>
            <a:r>
              <a:rPr lang="en-US" dirty="0"/>
              <a:t>(2)</a:t>
            </a:r>
          </a:p>
        </p:txBody>
      </p:sp>
      <p:sp>
        <p:nvSpPr>
          <p:cNvPr id="8" name="TextBox 7">
            <a:extLst>
              <a:ext uri="{FF2B5EF4-FFF2-40B4-BE49-F238E27FC236}">
                <a16:creationId xmlns:a16="http://schemas.microsoft.com/office/drawing/2014/main" id="{E305A828-41E9-214E-8D13-2CA5E619DCF2}"/>
              </a:ext>
            </a:extLst>
          </p:cNvPr>
          <p:cNvSpPr txBox="1"/>
          <p:nvPr/>
        </p:nvSpPr>
        <p:spPr>
          <a:xfrm>
            <a:off x="2045467" y="5401138"/>
            <a:ext cx="500503" cy="369332"/>
          </a:xfrm>
          <a:prstGeom prst="rect">
            <a:avLst/>
          </a:prstGeom>
          <a:noFill/>
        </p:spPr>
        <p:txBody>
          <a:bodyPr wrap="square" rtlCol="0">
            <a:spAutoFit/>
          </a:bodyPr>
          <a:lstStyle/>
          <a:p>
            <a:r>
              <a:rPr lang="en-US" dirty="0"/>
              <a:t>(3)</a:t>
            </a:r>
          </a:p>
        </p:txBody>
      </p:sp>
      <p:sp>
        <p:nvSpPr>
          <p:cNvPr id="9" name="TextBox 8">
            <a:extLst>
              <a:ext uri="{FF2B5EF4-FFF2-40B4-BE49-F238E27FC236}">
                <a16:creationId xmlns:a16="http://schemas.microsoft.com/office/drawing/2014/main" id="{35147FEB-8DEE-1548-A958-A91D9CF851AD}"/>
              </a:ext>
            </a:extLst>
          </p:cNvPr>
          <p:cNvSpPr txBox="1"/>
          <p:nvPr/>
        </p:nvSpPr>
        <p:spPr>
          <a:xfrm>
            <a:off x="6356384" y="5301835"/>
            <a:ext cx="500503"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3797085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97DB-8434-9D42-8AA0-B02C6DFEEA53}"/>
              </a:ext>
            </a:extLst>
          </p:cNvPr>
          <p:cNvSpPr>
            <a:spLocks noGrp="1"/>
          </p:cNvSpPr>
          <p:nvPr>
            <p:ph type="title"/>
          </p:nvPr>
        </p:nvSpPr>
        <p:spPr/>
        <p:txBody>
          <a:bodyPr/>
          <a:lstStyle/>
          <a:p>
            <a:r>
              <a:rPr lang="en-US" dirty="0"/>
              <a:t>Workflow: Analysis</a:t>
            </a:r>
          </a:p>
        </p:txBody>
      </p:sp>
      <p:sp>
        <p:nvSpPr>
          <p:cNvPr id="3" name="Content Placeholder 2">
            <a:extLst>
              <a:ext uri="{FF2B5EF4-FFF2-40B4-BE49-F238E27FC236}">
                <a16:creationId xmlns:a16="http://schemas.microsoft.com/office/drawing/2014/main" id="{90FBBEDA-6A8B-DB40-ADAD-EE0865463646}"/>
              </a:ext>
            </a:extLst>
          </p:cNvPr>
          <p:cNvSpPr>
            <a:spLocks noGrp="1"/>
          </p:cNvSpPr>
          <p:nvPr>
            <p:ph idx="1"/>
          </p:nvPr>
        </p:nvSpPr>
        <p:spPr>
          <a:xfrm>
            <a:off x="231913" y="1587084"/>
            <a:ext cx="6198704" cy="5181464"/>
          </a:xfrm>
        </p:spPr>
        <p:txBody>
          <a:bodyPr>
            <a:normAutofit fontScale="62500" lnSpcReduction="20000"/>
          </a:bodyPr>
          <a:lstStyle/>
          <a:p>
            <a:r>
              <a:rPr lang="en-US" dirty="0"/>
              <a:t>After some time (depending on how long your dataset takes to reduce dimensions) you will be greeted with the page on the right</a:t>
            </a:r>
          </a:p>
          <a:p>
            <a:r>
              <a:rPr lang="en-US" dirty="0"/>
              <a:t>You can modify the way the dimensional reduction is shown using the dropdowns on the left to see if it makes sense (1)</a:t>
            </a:r>
          </a:p>
          <a:p>
            <a:pPr lvl="1"/>
            <a:r>
              <a:rPr lang="en-US" dirty="0"/>
              <a:t>Change which levels are assigned to which parameters in the dropdown, then press “update plot styling” (2)</a:t>
            </a:r>
          </a:p>
          <a:p>
            <a:r>
              <a:rPr lang="en-US" dirty="0"/>
              <a:t>You can modify the hyperparameters used to create the dimensional reduction using the sliders/</a:t>
            </a:r>
            <a:r>
              <a:rPr lang="en-US" dirty="0" err="1"/>
              <a:t>radiobuttons</a:t>
            </a:r>
            <a:r>
              <a:rPr lang="en-US" dirty="0"/>
              <a:t> in (3), then pressing “update hyperparameters”</a:t>
            </a:r>
          </a:p>
          <a:p>
            <a:pPr lvl="1"/>
            <a:r>
              <a:rPr lang="en-US" dirty="0"/>
              <a:t>I only recommend doing this if you are working with bulk datasets (which are small). It takes too long to rerun a dimensional reduction otherwise</a:t>
            </a:r>
          </a:p>
          <a:p>
            <a:r>
              <a:rPr lang="en-US" dirty="0"/>
              <a:t>When you are satisfied with the dimensional reduction, you can press </a:t>
            </a:r>
            <a:r>
              <a:rPr lang="en-US" b="1" dirty="0"/>
              <a:t>“save dimensional reduction” (4)</a:t>
            </a:r>
          </a:p>
          <a:p>
            <a:r>
              <a:rPr lang="en-US" dirty="0"/>
              <a:t>If you have the box in (5) checked, a plot of the dimensional reduction colored by each feature (cell markers in the case of single cell data for example) will be generated and saved under a single folder in your plots subfolder</a:t>
            </a:r>
          </a:p>
          <a:p>
            <a:pPr lvl="1"/>
            <a:r>
              <a:rPr lang="en-US" dirty="0"/>
              <a:t>This takes a bit to finish, but can be useful</a:t>
            </a:r>
          </a:p>
          <a:p>
            <a:r>
              <a:rPr lang="en-US" b="1" dirty="0"/>
              <a:t>IMPORTANT: Only press (6) (the OK button) when you have saved your dimensional reduction in (4) or are not satisfied with it and want to restart</a:t>
            </a:r>
          </a:p>
        </p:txBody>
      </p:sp>
      <p:pic>
        <p:nvPicPr>
          <p:cNvPr id="5" name="Picture 4">
            <a:extLst>
              <a:ext uri="{FF2B5EF4-FFF2-40B4-BE49-F238E27FC236}">
                <a16:creationId xmlns:a16="http://schemas.microsoft.com/office/drawing/2014/main" id="{5E297B76-7265-4A40-AA11-2275BFD61487}"/>
              </a:ext>
            </a:extLst>
          </p:cNvPr>
          <p:cNvPicPr>
            <a:picLocks noChangeAspect="1"/>
          </p:cNvPicPr>
          <p:nvPr/>
        </p:nvPicPr>
        <p:blipFill>
          <a:blip r:embed="rId2"/>
          <a:stretch>
            <a:fillRect/>
          </a:stretch>
        </p:blipFill>
        <p:spPr>
          <a:xfrm>
            <a:off x="6430617" y="1027906"/>
            <a:ext cx="5336577" cy="5251447"/>
          </a:xfrm>
          <a:prstGeom prst="rect">
            <a:avLst/>
          </a:prstGeom>
        </p:spPr>
      </p:pic>
      <p:sp>
        <p:nvSpPr>
          <p:cNvPr id="6" name="TextBox 5">
            <a:extLst>
              <a:ext uri="{FF2B5EF4-FFF2-40B4-BE49-F238E27FC236}">
                <a16:creationId xmlns:a16="http://schemas.microsoft.com/office/drawing/2014/main" id="{681ACB8F-CF0C-6F48-B8B1-B4E2491E661A}"/>
              </a:ext>
            </a:extLst>
          </p:cNvPr>
          <p:cNvSpPr txBox="1"/>
          <p:nvPr/>
        </p:nvSpPr>
        <p:spPr>
          <a:xfrm>
            <a:off x="7743669" y="4952930"/>
            <a:ext cx="500503" cy="337902"/>
          </a:xfrm>
          <a:prstGeom prst="rect">
            <a:avLst/>
          </a:prstGeom>
          <a:noFill/>
        </p:spPr>
        <p:txBody>
          <a:bodyPr wrap="square" rtlCol="0">
            <a:spAutoFit/>
          </a:bodyPr>
          <a:lstStyle/>
          <a:p>
            <a:r>
              <a:rPr lang="en-US" dirty="0"/>
              <a:t>(1)</a:t>
            </a:r>
          </a:p>
        </p:txBody>
      </p:sp>
      <p:sp>
        <p:nvSpPr>
          <p:cNvPr id="7" name="TextBox 6">
            <a:extLst>
              <a:ext uri="{FF2B5EF4-FFF2-40B4-BE49-F238E27FC236}">
                <a16:creationId xmlns:a16="http://schemas.microsoft.com/office/drawing/2014/main" id="{898430F9-5FAD-F145-AA81-872A01AE8DA7}"/>
              </a:ext>
            </a:extLst>
          </p:cNvPr>
          <p:cNvSpPr txBox="1"/>
          <p:nvPr/>
        </p:nvSpPr>
        <p:spPr>
          <a:xfrm>
            <a:off x="7659302" y="5415760"/>
            <a:ext cx="500503" cy="369332"/>
          </a:xfrm>
          <a:prstGeom prst="rect">
            <a:avLst/>
          </a:prstGeom>
          <a:noFill/>
        </p:spPr>
        <p:txBody>
          <a:bodyPr wrap="square" rtlCol="0">
            <a:spAutoFit/>
          </a:bodyPr>
          <a:lstStyle/>
          <a:p>
            <a:r>
              <a:rPr lang="en-US" dirty="0"/>
              <a:t>(2)</a:t>
            </a:r>
          </a:p>
        </p:txBody>
      </p:sp>
      <p:sp>
        <p:nvSpPr>
          <p:cNvPr id="8" name="TextBox 7">
            <a:extLst>
              <a:ext uri="{FF2B5EF4-FFF2-40B4-BE49-F238E27FC236}">
                <a16:creationId xmlns:a16="http://schemas.microsoft.com/office/drawing/2014/main" id="{3D208D2A-E47D-AB4D-812B-34397FC0AF83}"/>
              </a:ext>
            </a:extLst>
          </p:cNvPr>
          <p:cNvSpPr txBox="1"/>
          <p:nvPr/>
        </p:nvSpPr>
        <p:spPr>
          <a:xfrm>
            <a:off x="9814760" y="4937215"/>
            <a:ext cx="500503" cy="369332"/>
          </a:xfrm>
          <a:prstGeom prst="rect">
            <a:avLst/>
          </a:prstGeom>
          <a:noFill/>
        </p:spPr>
        <p:txBody>
          <a:bodyPr wrap="square" rtlCol="0">
            <a:spAutoFit/>
          </a:bodyPr>
          <a:lstStyle/>
          <a:p>
            <a:r>
              <a:rPr lang="en-US" dirty="0"/>
              <a:t>(3)</a:t>
            </a:r>
          </a:p>
        </p:txBody>
      </p:sp>
      <p:sp>
        <p:nvSpPr>
          <p:cNvPr id="9" name="TextBox 8">
            <a:extLst>
              <a:ext uri="{FF2B5EF4-FFF2-40B4-BE49-F238E27FC236}">
                <a16:creationId xmlns:a16="http://schemas.microsoft.com/office/drawing/2014/main" id="{ABC8AF1B-9419-9A41-A102-E97D2BAC743A}"/>
              </a:ext>
            </a:extLst>
          </p:cNvPr>
          <p:cNvSpPr txBox="1"/>
          <p:nvPr/>
        </p:nvSpPr>
        <p:spPr>
          <a:xfrm>
            <a:off x="10374650" y="5521042"/>
            <a:ext cx="500503" cy="369332"/>
          </a:xfrm>
          <a:prstGeom prst="rect">
            <a:avLst/>
          </a:prstGeom>
          <a:noFill/>
        </p:spPr>
        <p:txBody>
          <a:bodyPr wrap="square" rtlCol="0">
            <a:spAutoFit/>
          </a:bodyPr>
          <a:lstStyle/>
          <a:p>
            <a:r>
              <a:rPr lang="en-US" b="1" dirty="0"/>
              <a:t>(4)</a:t>
            </a:r>
          </a:p>
        </p:txBody>
      </p:sp>
      <p:sp>
        <p:nvSpPr>
          <p:cNvPr id="10" name="TextBox 9">
            <a:extLst>
              <a:ext uri="{FF2B5EF4-FFF2-40B4-BE49-F238E27FC236}">
                <a16:creationId xmlns:a16="http://schemas.microsoft.com/office/drawing/2014/main" id="{667AAF2D-B0BE-1345-9FBF-D56B2A5A8990}"/>
              </a:ext>
            </a:extLst>
          </p:cNvPr>
          <p:cNvSpPr txBox="1"/>
          <p:nvPr/>
        </p:nvSpPr>
        <p:spPr>
          <a:xfrm>
            <a:off x="10875153" y="5705359"/>
            <a:ext cx="500503" cy="369332"/>
          </a:xfrm>
          <a:prstGeom prst="rect">
            <a:avLst/>
          </a:prstGeom>
          <a:noFill/>
        </p:spPr>
        <p:txBody>
          <a:bodyPr wrap="square" rtlCol="0">
            <a:spAutoFit/>
          </a:bodyPr>
          <a:lstStyle/>
          <a:p>
            <a:r>
              <a:rPr lang="en-US" dirty="0"/>
              <a:t>(5)</a:t>
            </a:r>
          </a:p>
        </p:txBody>
      </p:sp>
      <p:sp>
        <p:nvSpPr>
          <p:cNvPr id="11" name="TextBox 10">
            <a:extLst>
              <a:ext uri="{FF2B5EF4-FFF2-40B4-BE49-F238E27FC236}">
                <a16:creationId xmlns:a16="http://schemas.microsoft.com/office/drawing/2014/main" id="{5BF3F6FB-018B-304C-BCDB-9CB5BE83C7CD}"/>
              </a:ext>
            </a:extLst>
          </p:cNvPr>
          <p:cNvSpPr txBox="1"/>
          <p:nvPr/>
        </p:nvSpPr>
        <p:spPr>
          <a:xfrm>
            <a:off x="7525550" y="5972485"/>
            <a:ext cx="500503" cy="369332"/>
          </a:xfrm>
          <a:prstGeom prst="rect">
            <a:avLst/>
          </a:prstGeom>
          <a:noFill/>
        </p:spPr>
        <p:txBody>
          <a:bodyPr wrap="square" rtlCol="0">
            <a:spAutoFit/>
          </a:bodyPr>
          <a:lstStyle/>
          <a:p>
            <a:r>
              <a:rPr lang="en-US" dirty="0"/>
              <a:t>(6)</a:t>
            </a:r>
          </a:p>
        </p:txBody>
      </p:sp>
    </p:spTree>
    <p:extLst>
      <p:ext uri="{BB962C8B-B14F-4D97-AF65-F5344CB8AC3E}">
        <p14:creationId xmlns:p14="http://schemas.microsoft.com/office/powerpoint/2010/main" val="2909125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A712B-DF4D-E044-926A-E4726F276537}"/>
              </a:ext>
            </a:extLst>
          </p:cNvPr>
          <p:cNvSpPr>
            <a:spLocks noGrp="1"/>
          </p:cNvSpPr>
          <p:nvPr>
            <p:ph type="title"/>
          </p:nvPr>
        </p:nvSpPr>
        <p:spPr>
          <a:xfrm>
            <a:off x="0" y="0"/>
            <a:ext cx="10515600" cy="1325563"/>
          </a:xfrm>
        </p:spPr>
        <p:txBody>
          <a:bodyPr/>
          <a:lstStyle/>
          <a:p>
            <a:r>
              <a:rPr lang="en-US" dirty="0"/>
              <a:t>Workflow: Analysis</a:t>
            </a:r>
          </a:p>
        </p:txBody>
      </p:sp>
      <p:sp>
        <p:nvSpPr>
          <p:cNvPr id="3" name="Content Placeholder 2">
            <a:extLst>
              <a:ext uri="{FF2B5EF4-FFF2-40B4-BE49-F238E27FC236}">
                <a16:creationId xmlns:a16="http://schemas.microsoft.com/office/drawing/2014/main" id="{7E237766-784A-234F-90E9-0D526270297E}"/>
              </a:ext>
            </a:extLst>
          </p:cNvPr>
          <p:cNvSpPr>
            <a:spLocks noGrp="1"/>
          </p:cNvSpPr>
          <p:nvPr>
            <p:ph idx="1"/>
          </p:nvPr>
        </p:nvSpPr>
        <p:spPr>
          <a:xfrm>
            <a:off x="629479" y="1139825"/>
            <a:ext cx="10790583" cy="3081121"/>
          </a:xfrm>
        </p:spPr>
        <p:txBody>
          <a:bodyPr>
            <a:normAutofit lnSpcReduction="10000"/>
          </a:bodyPr>
          <a:lstStyle/>
          <a:p>
            <a:r>
              <a:rPr lang="en-US" dirty="0"/>
              <a:t>We now move onto clustering:</a:t>
            </a:r>
          </a:p>
          <a:p>
            <a:r>
              <a:rPr lang="en-US" sz="2200" dirty="0"/>
              <a:t>In the next window, much like the dimension reduction window, we can choose the data subset in (1), and the clustering type in (3). I will add support for more clustering types in the future, but for now use phonograph for single cell data, and </a:t>
            </a:r>
            <a:r>
              <a:rPr lang="en-US" sz="2200" dirty="0" err="1"/>
              <a:t>kmeans</a:t>
            </a:r>
            <a:r>
              <a:rPr lang="en-US" sz="2200" dirty="0"/>
              <a:t>/</a:t>
            </a:r>
            <a:r>
              <a:rPr lang="en-US" sz="2200" dirty="0" err="1"/>
              <a:t>hirerarchical</a:t>
            </a:r>
            <a:r>
              <a:rPr lang="en-US" sz="2200" dirty="0"/>
              <a:t>/</a:t>
            </a:r>
            <a:r>
              <a:rPr lang="en-US" sz="2200" dirty="0" err="1"/>
              <a:t>db</a:t>
            </a:r>
            <a:r>
              <a:rPr lang="en-US" sz="2200" dirty="0"/>
              <a:t>-scan for bulk data</a:t>
            </a:r>
          </a:p>
          <a:p>
            <a:r>
              <a:rPr lang="en-US" sz="2200" dirty="0"/>
              <a:t>You also need to select the dimensional reduction to visualize your clustering on in (2). The dimensional reduction chose plays no factor in the calculation of your cluster, as that is done on the full dataset (without reduced dimensions), so feel free to pick any reduction you’ve made with this data subset</a:t>
            </a:r>
          </a:p>
        </p:txBody>
      </p:sp>
      <p:pic>
        <p:nvPicPr>
          <p:cNvPr id="5" name="Picture 4">
            <a:extLst>
              <a:ext uri="{FF2B5EF4-FFF2-40B4-BE49-F238E27FC236}">
                <a16:creationId xmlns:a16="http://schemas.microsoft.com/office/drawing/2014/main" id="{87C3003C-A062-B945-A029-D129B5BE2E37}"/>
              </a:ext>
            </a:extLst>
          </p:cNvPr>
          <p:cNvPicPr>
            <a:picLocks noChangeAspect="1"/>
          </p:cNvPicPr>
          <p:nvPr/>
        </p:nvPicPr>
        <p:blipFill>
          <a:blip r:embed="rId2"/>
          <a:stretch>
            <a:fillRect/>
          </a:stretch>
        </p:blipFill>
        <p:spPr>
          <a:xfrm>
            <a:off x="5489714" y="102709"/>
            <a:ext cx="1119808" cy="1341606"/>
          </a:xfrm>
          <a:prstGeom prst="rect">
            <a:avLst/>
          </a:prstGeom>
        </p:spPr>
      </p:pic>
      <p:pic>
        <p:nvPicPr>
          <p:cNvPr id="7" name="Picture 6">
            <a:extLst>
              <a:ext uri="{FF2B5EF4-FFF2-40B4-BE49-F238E27FC236}">
                <a16:creationId xmlns:a16="http://schemas.microsoft.com/office/drawing/2014/main" id="{C9DB5C85-1DE6-0147-BF1E-19811DB144B7}"/>
              </a:ext>
            </a:extLst>
          </p:cNvPr>
          <p:cNvPicPr>
            <a:picLocks noChangeAspect="1"/>
          </p:cNvPicPr>
          <p:nvPr/>
        </p:nvPicPr>
        <p:blipFill>
          <a:blip r:embed="rId3"/>
          <a:stretch>
            <a:fillRect/>
          </a:stretch>
        </p:blipFill>
        <p:spPr>
          <a:xfrm>
            <a:off x="0" y="4090554"/>
            <a:ext cx="12192000" cy="2540434"/>
          </a:xfrm>
          <a:prstGeom prst="rect">
            <a:avLst/>
          </a:prstGeom>
        </p:spPr>
      </p:pic>
      <p:sp>
        <p:nvSpPr>
          <p:cNvPr id="8" name="TextBox 7">
            <a:extLst>
              <a:ext uri="{FF2B5EF4-FFF2-40B4-BE49-F238E27FC236}">
                <a16:creationId xmlns:a16="http://schemas.microsoft.com/office/drawing/2014/main" id="{03A17EDC-60D1-4E40-9F99-323593A0BA11}"/>
              </a:ext>
            </a:extLst>
          </p:cNvPr>
          <p:cNvSpPr txBox="1"/>
          <p:nvPr/>
        </p:nvSpPr>
        <p:spPr>
          <a:xfrm>
            <a:off x="2622818" y="4304189"/>
            <a:ext cx="500503" cy="337902"/>
          </a:xfrm>
          <a:prstGeom prst="rect">
            <a:avLst/>
          </a:prstGeom>
          <a:noFill/>
        </p:spPr>
        <p:txBody>
          <a:bodyPr wrap="square" rtlCol="0">
            <a:spAutoFit/>
          </a:bodyPr>
          <a:lstStyle/>
          <a:p>
            <a:r>
              <a:rPr lang="en-US" dirty="0"/>
              <a:t>(1)</a:t>
            </a:r>
          </a:p>
        </p:txBody>
      </p:sp>
      <p:sp>
        <p:nvSpPr>
          <p:cNvPr id="9" name="TextBox 8">
            <a:extLst>
              <a:ext uri="{FF2B5EF4-FFF2-40B4-BE49-F238E27FC236}">
                <a16:creationId xmlns:a16="http://schemas.microsoft.com/office/drawing/2014/main" id="{FA07CBEF-F38C-314C-B81C-B4DFABA78886}"/>
              </a:ext>
            </a:extLst>
          </p:cNvPr>
          <p:cNvSpPr txBox="1"/>
          <p:nvPr/>
        </p:nvSpPr>
        <p:spPr>
          <a:xfrm>
            <a:off x="2702330" y="4642091"/>
            <a:ext cx="500503" cy="369332"/>
          </a:xfrm>
          <a:prstGeom prst="rect">
            <a:avLst/>
          </a:prstGeom>
          <a:noFill/>
        </p:spPr>
        <p:txBody>
          <a:bodyPr wrap="square" rtlCol="0">
            <a:spAutoFit/>
          </a:bodyPr>
          <a:lstStyle/>
          <a:p>
            <a:r>
              <a:rPr lang="en-US" dirty="0"/>
              <a:t>(2)</a:t>
            </a:r>
          </a:p>
        </p:txBody>
      </p:sp>
      <p:sp>
        <p:nvSpPr>
          <p:cNvPr id="10" name="TextBox 9">
            <a:extLst>
              <a:ext uri="{FF2B5EF4-FFF2-40B4-BE49-F238E27FC236}">
                <a16:creationId xmlns:a16="http://schemas.microsoft.com/office/drawing/2014/main" id="{EC5CE96E-5907-EF4C-AFC0-FDF6D3E443C2}"/>
              </a:ext>
            </a:extLst>
          </p:cNvPr>
          <p:cNvSpPr txBox="1"/>
          <p:nvPr/>
        </p:nvSpPr>
        <p:spPr>
          <a:xfrm>
            <a:off x="4122745" y="5176105"/>
            <a:ext cx="500503"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600458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21EF0-164B-3040-AA8A-BCB405A842B4}"/>
              </a:ext>
            </a:extLst>
          </p:cNvPr>
          <p:cNvSpPr>
            <a:spLocks noGrp="1"/>
          </p:cNvSpPr>
          <p:nvPr>
            <p:ph type="title"/>
          </p:nvPr>
        </p:nvSpPr>
        <p:spPr>
          <a:xfrm>
            <a:off x="0" y="0"/>
            <a:ext cx="10515600" cy="1325563"/>
          </a:xfrm>
        </p:spPr>
        <p:txBody>
          <a:bodyPr/>
          <a:lstStyle/>
          <a:p>
            <a:r>
              <a:rPr lang="en-US" dirty="0"/>
              <a:t>Workflow: Analysis</a:t>
            </a:r>
          </a:p>
        </p:txBody>
      </p:sp>
      <p:sp>
        <p:nvSpPr>
          <p:cNvPr id="3" name="Content Placeholder 2">
            <a:extLst>
              <a:ext uri="{FF2B5EF4-FFF2-40B4-BE49-F238E27FC236}">
                <a16:creationId xmlns:a16="http://schemas.microsoft.com/office/drawing/2014/main" id="{383D37AC-52F9-2348-AD45-45D057C242DE}"/>
              </a:ext>
            </a:extLst>
          </p:cNvPr>
          <p:cNvSpPr>
            <a:spLocks noGrp="1"/>
          </p:cNvSpPr>
          <p:nvPr>
            <p:ph idx="1"/>
          </p:nvPr>
        </p:nvSpPr>
        <p:spPr>
          <a:xfrm>
            <a:off x="202095" y="1424181"/>
            <a:ext cx="5493026" cy="5225097"/>
          </a:xfrm>
        </p:spPr>
        <p:txBody>
          <a:bodyPr>
            <a:normAutofit fontScale="92500" lnSpcReduction="20000"/>
          </a:bodyPr>
          <a:lstStyle/>
          <a:p>
            <a:r>
              <a:rPr lang="en-US" dirty="0"/>
              <a:t>Clustering end window is very similar to the dimensional reduction end window.</a:t>
            </a:r>
          </a:p>
          <a:p>
            <a:r>
              <a:rPr lang="en-US" dirty="0"/>
              <a:t>You can adjust visuals in (1), adjust clustering hyperparameters in (2) (only do for non single cell data), and </a:t>
            </a:r>
            <a:r>
              <a:rPr lang="en-US" b="1" dirty="0"/>
              <a:t>save the cluster in (3)</a:t>
            </a:r>
          </a:p>
          <a:p>
            <a:r>
              <a:rPr lang="en-US" dirty="0"/>
              <a:t>Again, </a:t>
            </a:r>
            <a:r>
              <a:rPr lang="en-US" b="1" dirty="0"/>
              <a:t>DO NOT </a:t>
            </a:r>
            <a:r>
              <a:rPr lang="en-US" dirty="0"/>
              <a:t>press the OK button (4) until you’ve either saved a cluster you are happy with or want to restart the clustering process</a:t>
            </a:r>
          </a:p>
          <a:p>
            <a:r>
              <a:rPr lang="en-US" dirty="0"/>
              <a:t>When you save a cluster, you also make a cluster vs feature </a:t>
            </a:r>
            <a:r>
              <a:rPr lang="en-US" dirty="0" err="1"/>
              <a:t>clustermap</a:t>
            </a:r>
            <a:r>
              <a:rPr lang="en-US" dirty="0"/>
              <a:t> that is saved in the plots subfolder that can help you look at the features of each cluster at a glance (5)</a:t>
            </a:r>
          </a:p>
        </p:txBody>
      </p:sp>
      <p:pic>
        <p:nvPicPr>
          <p:cNvPr id="5" name="Picture 4">
            <a:extLst>
              <a:ext uri="{FF2B5EF4-FFF2-40B4-BE49-F238E27FC236}">
                <a16:creationId xmlns:a16="http://schemas.microsoft.com/office/drawing/2014/main" id="{865568E3-0656-3142-B778-682A9608DA7F}"/>
              </a:ext>
            </a:extLst>
          </p:cNvPr>
          <p:cNvPicPr>
            <a:picLocks noChangeAspect="1"/>
          </p:cNvPicPr>
          <p:nvPr/>
        </p:nvPicPr>
        <p:blipFill rotWithShape="1">
          <a:blip r:embed="rId2"/>
          <a:srcRect l="17038" r="8288"/>
          <a:stretch/>
        </p:blipFill>
        <p:spPr>
          <a:xfrm>
            <a:off x="6496881" y="417443"/>
            <a:ext cx="4660121" cy="3430886"/>
          </a:xfrm>
          <a:prstGeom prst="rect">
            <a:avLst/>
          </a:prstGeom>
        </p:spPr>
      </p:pic>
      <p:pic>
        <p:nvPicPr>
          <p:cNvPr id="7" name="Picture 6">
            <a:extLst>
              <a:ext uri="{FF2B5EF4-FFF2-40B4-BE49-F238E27FC236}">
                <a16:creationId xmlns:a16="http://schemas.microsoft.com/office/drawing/2014/main" id="{34A6ABAC-1B72-5B4C-9DC7-3FAF14B6C5C1}"/>
              </a:ext>
            </a:extLst>
          </p:cNvPr>
          <p:cNvPicPr>
            <a:picLocks noChangeAspect="1"/>
          </p:cNvPicPr>
          <p:nvPr/>
        </p:nvPicPr>
        <p:blipFill>
          <a:blip r:embed="rId3"/>
          <a:stretch>
            <a:fillRect/>
          </a:stretch>
        </p:blipFill>
        <p:spPr>
          <a:xfrm>
            <a:off x="7315199" y="4051852"/>
            <a:ext cx="2806148" cy="2806148"/>
          </a:xfrm>
          <a:prstGeom prst="rect">
            <a:avLst/>
          </a:prstGeom>
        </p:spPr>
      </p:pic>
      <p:sp>
        <p:nvSpPr>
          <p:cNvPr id="8" name="TextBox 7">
            <a:extLst>
              <a:ext uri="{FF2B5EF4-FFF2-40B4-BE49-F238E27FC236}">
                <a16:creationId xmlns:a16="http://schemas.microsoft.com/office/drawing/2014/main" id="{6D6D66F3-05DC-B249-A620-6AE56E891673}"/>
              </a:ext>
            </a:extLst>
          </p:cNvPr>
          <p:cNvSpPr txBox="1"/>
          <p:nvPr/>
        </p:nvSpPr>
        <p:spPr>
          <a:xfrm>
            <a:off x="6814696" y="4920167"/>
            <a:ext cx="500503" cy="369332"/>
          </a:xfrm>
          <a:prstGeom prst="rect">
            <a:avLst/>
          </a:prstGeom>
          <a:noFill/>
        </p:spPr>
        <p:txBody>
          <a:bodyPr wrap="square" rtlCol="0">
            <a:spAutoFit/>
          </a:bodyPr>
          <a:lstStyle/>
          <a:p>
            <a:r>
              <a:rPr lang="en-US" dirty="0"/>
              <a:t>(5)</a:t>
            </a:r>
          </a:p>
        </p:txBody>
      </p:sp>
      <p:sp>
        <p:nvSpPr>
          <p:cNvPr id="9" name="TextBox 8">
            <a:extLst>
              <a:ext uri="{FF2B5EF4-FFF2-40B4-BE49-F238E27FC236}">
                <a16:creationId xmlns:a16="http://schemas.microsoft.com/office/drawing/2014/main" id="{2BC5EF50-6FB1-714A-A764-2B857861068F}"/>
              </a:ext>
            </a:extLst>
          </p:cNvPr>
          <p:cNvSpPr txBox="1"/>
          <p:nvPr/>
        </p:nvSpPr>
        <p:spPr>
          <a:xfrm>
            <a:off x="7861617" y="3478997"/>
            <a:ext cx="500503" cy="369332"/>
          </a:xfrm>
          <a:prstGeom prst="rect">
            <a:avLst/>
          </a:prstGeom>
          <a:noFill/>
        </p:spPr>
        <p:txBody>
          <a:bodyPr wrap="square" rtlCol="0">
            <a:spAutoFit/>
          </a:bodyPr>
          <a:lstStyle/>
          <a:p>
            <a:r>
              <a:rPr lang="en-US" dirty="0"/>
              <a:t>(4)</a:t>
            </a:r>
          </a:p>
        </p:txBody>
      </p:sp>
      <p:sp>
        <p:nvSpPr>
          <p:cNvPr id="10" name="TextBox 9">
            <a:extLst>
              <a:ext uri="{FF2B5EF4-FFF2-40B4-BE49-F238E27FC236}">
                <a16:creationId xmlns:a16="http://schemas.microsoft.com/office/drawing/2014/main" id="{337B6AAD-DE0C-9F4B-8139-3395D72D0ECC}"/>
              </a:ext>
            </a:extLst>
          </p:cNvPr>
          <p:cNvSpPr txBox="1"/>
          <p:nvPr/>
        </p:nvSpPr>
        <p:spPr>
          <a:xfrm>
            <a:off x="10479155" y="3396093"/>
            <a:ext cx="500503" cy="369332"/>
          </a:xfrm>
          <a:prstGeom prst="rect">
            <a:avLst/>
          </a:prstGeom>
          <a:noFill/>
        </p:spPr>
        <p:txBody>
          <a:bodyPr wrap="square" rtlCol="0">
            <a:spAutoFit/>
          </a:bodyPr>
          <a:lstStyle/>
          <a:p>
            <a:r>
              <a:rPr lang="en-US" b="1" dirty="0"/>
              <a:t>(3)</a:t>
            </a:r>
          </a:p>
        </p:txBody>
      </p:sp>
      <p:sp>
        <p:nvSpPr>
          <p:cNvPr id="11" name="TextBox 10">
            <a:extLst>
              <a:ext uri="{FF2B5EF4-FFF2-40B4-BE49-F238E27FC236}">
                <a16:creationId xmlns:a16="http://schemas.microsoft.com/office/drawing/2014/main" id="{65A5C418-4341-EE4D-8DC7-608DCFFA85BB}"/>
              </a:ext>
            </a:extLst>
          </p:cNvPr>
          <p:cNvSpPr txBox="1"/>
          <p:nvPr/>
        </p:nvSpPr>
        <p:spPr>
          <a:xfrm>
            <a:off x="9921762" y="2942206"/>
            <a:ext cx="500503" cy="369332"/>
          </a:xfrm>
          <a:prstGeom prst="rect">
            <a:avLst/>
          </a:prstGeom>
          <a:noFill/>
        </p:spPr>
        <p:txBody>
          <a:bodyPr wrap="square" rtlCol="0">
            <a:spAutoFit/>
          </a:bodyPr>
          <a:lstStyle/>
          <a:p>
            <a:r>
              <a:rPr lang="en-US" dirty="0"/>
              <a:t>(2)</a:t>
            </a:r>
          </a:p>
        </p:txBody>
      </p:sp>
      <p:sp>
        <p:nvSpPr>
          <p:cNvPr id="12" name="TextBox 11">
            <a:extLst>
              <a:ext uri="{FF2B5EF4-FFF2-40B4-BE49-F238E27FC236}">
                <a16:creationId xmlns:a16="http://schemas.microsoft.com/office/drawing/2014/main" id="{25BC5A57-3BFE-C44E-B650-DEC903194665}"/>
              </a:ext>
            </a:extLst>
          </p:cNvPr>
          <p:cNvSpPr txBox="1"/>
          <p:nvPr/>
        </p:nvSpPr>
        <p:spPr>
          <a:xfrm>
            <a:off x="7088137" y="2942206"/>
            <a:ext cx="500503"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1086464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DE3D7-9F4B-3347-8EE0-C7C0D73C2808}"/>
              </a:ext>
            </a:extLst>
          </p:cNvPr>
          <p:cNvSpPr>
            <a:spLocks noGrp="1"/>
          </p:cNvSpPr>
          <p:nvPr>
            <p:ph type="title"/>
          </p:nvPr>
        </p:nvSpPr>
        <p:spPr>
          <a:xfrm>
            <a:off x="838200" y="0"/>
            <a:ext cx="10515600" cy="1325563"/>
          </a:xfrm>
        </p:spPr>
        <p:txBody>
          <a:bodyPr/>
          <a:lstStyle/>
          <a:p>
            <a:r>
              <a:rPr lang="en-US" dirty="0"/>
              <a:t>Workflow: Analysis</a:t>
            </a:r>
          </a:p>
        </p:txBody>
      </p:sp>
      <p:sp>
        <p:nvSpPr>
          <p:cNvPr id="3" name="Content Placeholder 2">
            <a:extLst>
              <a:ext uri="{FF2B5EF4-FFF2-40B4-BE49-F238E27FC236}">
                <a16:creationId xmlns:a16="http://schemas.microsoft.com/office/drawing/2014/main" id="{E973C680-F0CD-5045-8581-2479462C2A12}"/>
              </a:ext>
            </a:extLst>
          </p:cNvPr>
          <p:cNvSpPr>
            <a:spLocks noGrp="1"/>
          </p:cNvSpPr>
          <p:nvPr>
            <p:ph idx="1"/>
          </p:nvPr>
        </p:nvSpPr>
        <p:spPr>
          <a:xfrm>
            <a:off x="231913" y="1209967"/>
            <a:ext cx="10515600" cy="4351338"/>
          </a:xfrm>
        </p:spPr>
        <p:txBody>
          <a:bodyPr>
            <a:normAutofit lnSpcReduction="10000"/>
          </a:bodyPr>
          <a:lstStyle/>
          <a:p>
            <a:r>
              <a:rPr lang="en-US" dirty="0"/>
              <a:t>Final step: comparing clusters:</a:t>
            </a:r>
          </a:p>
          <a:p>
            <a:r>
              <a:rPr lang="en-US" dirty="0"/>
              <a:t>The cluster comparison selection window is very similar to the dimension reduction/clustering selection windows, except here you need to select a data subset (1), a dimensional reduction to visualize it with (2), and a set of cluster labels to label it (optional) (3)</a:t>
            </a:r>
          </a:p>
          <a:p>
            <a:pPr lvl="1"/>
            <a:r>
              <a:rPr lang="en-US" dirty="0"/>
              <a:t>(2) and (3) will be </a:t>
            </a:r>
            <a:r>
              <a:rPr lang="en-US" dirty="0" err="1"/>
              <a:t>autofilled</a:t>
            </a:r>
            <a:r>
              <a:rPr lang="en-US" dirty="0"/>
              <a:t> if you have only one of each; to not bother with the clusters, you can select (3) and put it back to ”none”</a:t>
            </a:r>
          </a:p>
          <a:p>
            <a:r>
              <a:rPr lang="en-US" dirty="0"/>
              <a:t>The check box in (4) if checked lets you use cluster information to further separate the </a:t>
            </a:r>
            <a:r>
              <a:rPr lang="en-US" dirty="0" err="1"/>
              <a:t>umap</a:t>
            </a:r>
            <a:r>
              <a:rPr lang="en-US" dirty="0"/>
              <a:t> (only works with </a:t>
            </a:r>
            <a:r>
              <a:rPr lang="en-US" dirty="0" err="1"/>
              <a:t>umap</a:t>
            </a:r>
            <a:r>
              <a:rPr lang="en-US" dirty="0"/>
              <a:t> visualizations)</a:t>
            </a:r>
          </a:p>
          <a:p>
            <a:pPr lvl="1"/>
            <a:r>
              <a:rPr lang="en-US" dirty="0"/>
              <a:t>This is rarely necessary, is slow, and very rarely works well, but it can be worth looking at sometimes if you want to</a:t>
            </a:r>
          </a:p>
        </p:txBody>
      </p:sp>
      <p:pic>
        <p:nvPicPr>
          <p:cNvPr id="5" name="Picture 4">
            <a:extLst>
              <a:ext uri="{FF2B5EF4-FFF2-40B4-BE49-F238E27FC236}">
                <a16:creationId xmlns:a16="http://schemas.microsoft.com/office/drawing/2014/main" id="{1D1CCE76-1029-4F43-B51B-B62395413097}"/>
              </a:ext>
            </a:extLst>
          </p:cNvPr>
          <p:cNvPicPr>
            <a:picLocks noChangeAspect="1"/>
          </p:cNvPicPr>
          <p:nvPr/>
        </p:nvPicPr>
        <p:blipFill>
          <a:blip r:embed="rId2"/>
          <a:stretch>
            <a:fillRect/>
          </a:stretch>
        </p:blipFill>
        <p:spPr>
          <a:xfrm>
            <a:off x="10611678" y="478485"/>
            <a:ext cx="1348409" cy="1636419"/>
          </a:xfrm>
          <a:prstGeom prst="rect">
            <a:avLst/>
          </a:prstGeom>
        </p:spPr>
      </p:pic>
      <p:pic>
        <p:nvPicPr>
          <p:cNvPr id="7" name="Picture 6">
            <a:extLst>
              <a:ext uri="{FF2B5EF4-FFF2-40B4-BE49-F238E27FC236}">
                <a16:creationId xmlns:a16="http://schemas.microsoft.com/office/drawing/2014/main" id="{8BC64078-ADFC-B745-A8ED-F1DF3BFE1FAA}"/>
              </a:ext>
            </a:extLst>
          </p:cNvPr>
          <p:cNvPicPr>
            <a:picLocks noChangeAspect="1"/>
          </p:cNvPicPr>
          <p:nvPr/>
        </p:nvPicPr>
        <p:blipFill>
          <a:blip r:embed="rId3"/>
          <a:stretch>
            <a:fillRect/>
          </a:stretch>
        </p:blipFill>
        <p:spPr>
          <a:xfrm>
            <a:off x="0" y="5342645"/>
            <a:ext cx="12192000" cy="1296695"/>
          </a:xfrm>
          <a:prstGeom prst="rect">
            <a:avLst/>
          </a:prstGeom>
        </p:spPr>
      </p:pic>
      <p:sp>
        <p:nvSpPr>
          <p:cNvPr id="8" name="TextBox 7">
            <a:extLst>
              <a:ext uri="{FF2B5EF4-FFF2-40B4-BE49-F238E27FC236}">
                <a16:creationId xmlns:a16="http://schemas.microsoft.com/office/drawing/2014/main" id="{426CFA02-3276-6943-861C-D3767BEE4DB2}"/>
              </a:ext>
            </a:extLst>
          </p:cNvPr>
          <p:cNvSpPr txBox="1"/>
          <p:nvPr/>
        </p:nvSpPr>
        <p:spPr>
          <a:xfrm>
            <a:off x="8838397" y="5561305"/>
            <a:ext cx="500503" cy="369332"/>
          </a:xfrm>
          <a:prstGeom prst="rect">
            <a:avLst/>
          </a:prstGeom>
          <a:noFill/>
        </p:spPr>
        <p:txBody>
          <a:bodyPr wrap="square" rtlCol="0">
            <a:spAutoFit/>
          </a:bodyPr>
          <a:lstStyle/>
          <a:p>
            <a:r>
              <a:rPr lang="en-US" dirty="0"/>
              <a:t>(2)</a:t>
            </a:r>
          </a:p>
        </p:txBody>
      </p:sp>
      <p:sp>
        <p:nvSpPr>
          <p:cNvPr id="9" name="TextBox 8">
            <a:extLst>
              <a:ext uri="{FF2B5EF4-FFF2-40B4-BE49-F238E27FC236}">
                <a16:creationId xmlns:a16="http://schemas.microsoft.com/office/drawing/2014/main" id="{C4E4D519-3AA0-FF41-8F85-4C512F2D3E8C}"/>
              </a:ext>
            </a:extLst>
          </p:cNvPr>
          <p:cNvSpPr txBox="1"/>
          <p:nvPr/>
        </p:nvSpPr>
        <p:spPr>
          <a:xfrm>
            <a:off x="8221937" y="5377793"/>
            <a:ext cx="500503" cy="369332"/>
          </a:xfrm>
          <a:prstGeom prst="rect">
            <a:avLst/>
          </a:prstGeom>
          <a:noFill/>
        </p:spPr>
        <p:txBody>
          <a:bodyPr wrap="square" rtlCol="0">
            <a:spAutoFit/>
          </a:bodyPr>
          <a:lstStyle/>
          <a:p>
            <a:r>
              <a:rPr lang="en-US" dirty="0"/>
              <a:t>(1)</a:t>
            </a:r>
          </a:p>
        </p:txBody>
      </p:sp>
      <p:sp>
        <p:nvSpPr>
          <p:cNvPr id="10" name="TextBox 9">
            <a:extLst>
              <a:ext uri="{FF2B5EF4-FFF2-40B4-BE49-F238E27FC236}">
                <a16:creationId xmlns:a16="http://schemas.microsoft.com/office/drawing/2014/main" id="{DFBCE6A9-533A-A64D-820D-14DCE0FCB97D}"/>
              </a:ext>
            </a:extLst>
          </p:cNvPr>
          <p:cNvSpPr txBox="1"/>
          <p:nvPr/>
        </p:nvSpPr>
        <p:spPr>
          <a:xfrm>
            <a:off x="6734381" y="5940865"/>
            <a:ext cx="500503" cy="369332"/>
          </a:xfrm>
          <a:prstGeom prst="rect">
            <a:avLst/>
          </a:prstGeom>
          <a:noFill/>
        </p:spPr>
        <p:txBody>
          <a:bodyPr wrap="square" rtlCol="0">
            <a:spAutoFit/>
          </a:bodyPr>
          <a:lstStyle/>
          <a:p>
            <a:r>
              <a:rPr lang="en-US" dirty="0"/>
              <a:t>(3)</a:t>
            </a:r>
          </a:p>
        </p:txBody>
      </p:sp>
      <p:sp>
        <p:nvSpPr>
          <p:cNvPr id="11" name="TextBox 10">
            <a:extLst>
              <a:ext uri="{FF2B5EF4-FFF2-40B4-BE49-F238E27FC236}">
                <a16:creationId xmlns:a16="http://schemas.microsoft.com/office/drawing/2014/main" id="{6FFCF5A3-01FF-6241-A327-6B54D604AFEE}"/>
              </a:ext>
            </a:extLst>
          </p:cNvPr>
          <p:cNvSpPr txBox="1"/>
          <p:nvPr/>
        </p:nvSpPr>
        <p:spPr>
          <a:xfrm>
            <a:off x="8827538" y="6125531"/>
            <a:ext cx="500503" cy="369332"/>
          </a:xfrm>
          <a:prstGeom prst="rect">
            <a:avLst/>
          </a:prstGeom>
          <a:noFill/>
        </p:spPr>
        <p:txBody>
          <a:bodyPr wrap="square" rtlCol="0">
            <a:spAutoFit/>
          </a:bodyPr>
          <a:lstStyle/>
          <a:p>
            <a:r>
              <a:rPr lang="en-US" dirty="0"/>
              <a:t>(4)</a:t>
            </a:r>
          </a:p>
        </p:txBody>
      </p:sp>
      <p:cxnSp>
        <p:nvCxnSpPr>
          <p:cNvPr id="13" name="Straight Arrow Connector 12">
            <a:extLst>
              <a:ext uri="{FF2B5EF4-FFF2-40B4-BE49-F238E27FC236}">
                <a16:creationId xmlns:a16="http://schemas.microsoft.com/office/drawing/2014/main" id="{C513E067-D36B-B94F-A3F6-CF84624231C6}"/>
              </a:ext>
            </a:extLst>
          </p:cNvPr>
          <p:cNvCxnSpPr/>
          <p:nvPr/>
        </p:nvCxnSpPr>
        <p:spPr>
          <a:xfrm>
            <a:off x="4989444" y="1421296"/>
            <a:ext cx="53969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88811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36C10-AEA3-3347-A650-8E4EECCAB428}"/>
              </a:ext>
            </a:extLst>
          </p:cNvPr>
          <p:cNvSpPr>
            <a:spLocks noGrp="1"/>
          </p:cNvSpPr>
          <p:nvPr>
            <p:ph type="title"/>
          </p:nvPr>
        </p:nvSpPr>
        <p:spPr>
          <a:xfrm>
            <a:off x="0" y="94869"/>
            <a:ext cx="10515600" cy="787227"/>
          </a:xfrm>
        </p:spPr>
        <p:txBody>
          <a:bodyPr/>
          <a:lstStyle/>
          <a:p>
            <a:r>
              <a:rPr lang="en-US" dirty="0"/>
              <a:t>Workflow: Analysis</a:t>
            </a:r>
          </a:p>
        </p:txBody>
      </p:sp>
      <p:sp>
        <p:nvSpPr>
          <p:cNvPr id="3" name="Content Placeholder 2">
            <a:extLst>
              <a:ext uri="{FF2B5EF4-FFF2-40B4-BE49-F238E27FC236}">
                <a16:creationId xmlns:a16="http://schemas.microsoft.com/office/drawing/2014/main" id="{FC71FB1E-5E64-3349-ACD2-55428F1A0AEA}"/>
              </a:ext>
            </a:extLst>
          </p:cNvPr>
          <p:cNvSpPr>
            <a:spLocks noGrp="1"/>
          </p:cNvSpPr>
          <p:nvPr>
            <p:ph idx="1"/>
          </p:nvPr>
        </p:nvSpPr>
        <p:spPr>
          <a:xfrm>
            <a:off x="159025" y="970861"/>
            <a:ext cx="12105861" cy="4351338"/>
          </a:xfrm>
        </p:spPr>
        <p:txBody>
          <a:bodyPr>
            <a:normAutofit lnSpcReduction="10000"/>
          </a:bodyPr>
          <a:lstStyle/>
          <a:p>
            <a:r>
              <a:rPr lang="en-US" sz="2400" dirty="0"/>
              <a:t>This page is where you will be spending most of your single cell analysis time in, and is somewhat complicated, so I will split it into five parts (one for each subplot in the window, one for the figure saving which is below)</a:t>
            </a:r>
          </a:p>
          <a:p>
            <a:r>
              <a:rPr lang="en-US" sz="2400" dirty="0"/>
              <a:t>This window is very long. I will add a scroll bar eventually, but for now, you may have to drag the top bar of the window around to see the plots on the far right if they don’t fit your screen</a:t>
            </a:r>
          </a:p>
          <a:p>
            <a:pPr lvl="1"/>
            <a:r>
              <a:rPr lang="en-US" sz="2000" dirty="0"/>
              <a:t>DO NOT RESIZE THE WINDOW IT CAUSES MAJOR PROBLEMS WITH TKINTER</a:t>
            </a:r>
          </a:p>
          <a:p>
            <a:pPr lvl="1"/>
            <a:r>
              <a:rPr lang="en-US" sz="2000" dirty="0"/>
              <a:t>JUST DRAG THE TOP MENU BAR TO MOVE THE WINDOW AROUND</a:t>
            </a:r>
          </a:p>
          <a:p>
            <a:r>
              <a:rPr lang="en-US" sz="2400" dirty="0"/>
              <a:t>The part of the window below this description is used to save figures. You can (and should) give a custom title to a figure in (1), which is then appended to the beginning of any plot you save (which you save individually using the “save x plot” button underneath each plot. You can also control whether the figure is saved as a </a:t>
            </a:r>
            <a:r>
              <a:rPr lang="en-US" sz="2400" dirty="0" err="1"/>
              <a:t>png</a:t>
            </a:r>
            <a:r>
              <a:rPr lang="en-US" sz="2400" dirty="0"/>
              <a:t> (lower quality, but faster) or a pdf in (2), or whether to save all 4 plots on the screen at once in (3) (each plot will have a different suffix added to it so they wont just write over each other even if the have the same custom title</a:t>
            </a:r>
          </a:p>
        </p:txBody>
      </p:sp>
      <p:pic>
        <p:nvPicPr>
          <p:cNvPr id="7" name="Picture 6">
            <a:extLst>
              <a:ext uri="{FF2B5EF4-FFF2-40B4-BE49-F238E27FC236}">
                <a16:creationId xmlns:a16="http://schemas.microsoft.com/office/drawing/2014/main" id="{6B61DE4B-952B-504A-9C10-A53D6FF49EF5}"/>
              </a:ext>
            </a:extLst>
          </p:cNvPr>
          <p:cNvPicPr>
            <a:picLocks noChangeAspect="1"/>
          </p:cNvPicPr>
          <p:nvPr/>
        </p:nvPicPr>
        <p:blipFill>
          <a:blip r:embed="rId2"/>
          <a:stretch>
            <a:fillRect/>
          </a:stretch>
        </p:blipFill>
        <p:spPr>
          <a:xfrm>
            <a:off x="3373506" y="5162931"/>
            <a:ext cx="4610100" cy="1600200"/>
          </a:xfrm>
          <a:prstGeom prst="rect">
            <a:avLst/>
          </a:prstGeom>
        </p:spPr>
      </p:pic>
      <p:sp>
        <p:nvSpPr>
          <p:cNvPr id="8" name="TextBox 7">
            <a:extLst>
              <a:ext uri="{FF2B5EF4-FFF2-40B4-BE49-F238E27FC236}">
                <a16:creationId xmlns:a16="http://schemas.microsoft.com/office/drawing/2014/main" id="{0F1D4B4F-EACC-2A43-8323-85FD00318102}"/>
              </a:ext>
            </a:extLst>
          </p:cNvPr>
          <p:cNvSpPr txBox="1"/>
          <p:nvPr/>
        </p:nvSpPr>
        <p:spPr>
          <a:xfrm>
            <a:off x="4594154" y="5074166"/>
            <a:ext cx="500503" cy="369332"/>
          </a:xfrm>
          <a:prstGeom prst="rect">
            <a:avLst/>
          </a:prstGeom>
          <a:noFill/>
        </p:spPr>
        <p:txBody>
          <a:bodyPr wrap="square" rtlCol="0">
            <a:spAutoFit/>
          </a:bodyPr>
          <a:lstStyle/>
          <a:p>
            <a:r>
              <a:rPr lang="en-US" dirty="0"/>
              <a:t>(1)</a:t>
            </a:r>
          </a:p>
        </p:txBody>
      </p:sp>
      <p:sp>
        <p:nvSpPr>
          <p:cNvPr id="9" name="TextBox 8">
            <a:extLst>
              <a:ext uri="{FF2B5EF4-FFF2-40B4-BE49-F238E27FC236}">
                <a16:creationId xmlns:a16="http://schemas.microsoft.com/office/drawing/2014/main" id="{DAD87B06-0B0D-864C-B4B7-602A3B107951}"/>
              </a:ext>
            </a:extLst>
          </p:cNvPr>
          <p:cNvSpPr txBox="1"/>
          <p:nvPr/>
        </p:nvSpPr>
        <p:spPr>
          <a:xfrm>
            <a:off x="7231337" y="5488667"/>
            <a:ext cx="500503" cy="369332"/>
          </a:xfrm>
          <a:prstGeom prst="rect">
            <a:avLst/>
          </a:prstGeom>
          <a:noFill/>
        </p:spPr>
        <p:txBody>
          <a:bodyPr wrap="square" rtlCol="0">
            <a:spAutoFit/>
          </a:bodyPr>
          <a:lstStyle/>
          <a:p>
            <a:r>
              <a:rPr lang="en-US" dirty="0"/>
              <a:t>(2)</a:t>
            </a:r>
          </a:p>
        </p:txBody>
      </p:sp>
      <p:sp>
        <p:nvSpPr>
          <p:cNvPr id="10" name="TextBox 9">
            <a:extLst>
              <a:ext uri="{FF2B5EF4-FFF2-40B4-BE49-F238E27FC236}">
                <a16:creationId xmlns:a16="http://schemas.microsoft.com/office/drawing/2014/main" id="{D0AD7CB5-6564-B947-ABE1-C0ED54D65819}"/>
              </a:ext>
            </a:extLst>
          </p:cNvPr>
          <p:cNvSpPr txBox="1"/>
          <p:nvPr/>
        </p:nvSpPr>
        <p:spPr>
          <a:xfrm>
            <a:off x="4594153" y="5963031"/>
            <a:ext cx="500503"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10831460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7C42B-3204-9446-B10B-43E0D6736625}"/>
              </a:ext>
            </a:extLst>
          </p:cNvPr>
          <p:cNvSpPr>
            <a:spLocks noGrp="1"/>
          </p:cNvSpPr>
          <p:nvPr>
            <p:ph type="title"/>
          </p:nvPr>
        </p:nvSpPr>
        <p:spPr>
          <a:xfrm>
            <a:off x="89453" y="153645"/>
            <a:ext cx="10515600" cy="659148"/>
          </a:xfrm>
        </p:spPr>
        <p:txBody>
          <a:bodyPr>
            <a:normAutofit fontScale="90000"/>
          </a:bodyPr>
          <a:lstStyle/>
          <a:p>
            <a:r>
              <a:rPr lang="en-US" dirty="0"/>
              <a:t>Workflow: Analysis</a:t>
            </a:r>
          </a:p>
        </p:txBody>
      </p:sp>
      <p:pic>
        <p:nvPicPr>
          <p:cNvPr id="5" name="Content Placeholder 4">
            <a:extLst>
              <a:ext uri="{FF2B5EF4-FFF2-40B4-BE49-F238E27FC236}">
                <a16:creationId xmlns:a16="http://schemas.microsoft.com/office/drawing/2014/main" id="{D23AC01D-4C6E-5141-BD08-8983AB80E3DD}"/>
              </a:ext>
            </a:extLst>
          </p:cNvPr>
          <p:cNvPicPr>
            <a:picLocks noGrp="1" noChangeAspect="1"/>
          </p:cNvPicPr>
          <p:nvPr>
            <p:ph idx="1"/>
          </p:nvPr>
        </p:nvPicPr>
        <p:blipFill rotWithShape="1">
          <a:blip r:embed="rId2"/>
          <a:srcRect l="2288"/>
          <a:stretch/>
        </p:blipFill>
        <p:spPr>
          <a:xfrm>
            <a:off x="6327916" y="96350"/>
            <a:ext cx="5546034" cy="6761650"/>
          </a:xfrm>
        </p:spPr>
      </p:pic>
      <p:sp>
        <p:nvSpPr>
          <p:cNvPr id="6" name="TextBox 5">
            <a:extLst>
              <a:ext uri="{FF2B5EF4-FFF2-40B4-BE49-F238E27FC236}">
                <a16:creationId xmlns:a16="http://schemas.microsoft.com/office/drawing/2014/main" id="{7414C7B0-F0E9-3244-ACCD-4C771535344B}"/>
              </a:ext>
            </a:extLst>
          </p:cNvPr>
          <p:cNvSpPr txBox="1"/>
          <p:nvPr/>
        </p:nvSpPr>
        <p:spPr>
          <a:xfrm>
            <a:off x="626163" y="812793"/>
            <a:ext cx="5237922" cy="5909310"/>
          </a:xfrm>
          <a:prstGeom prst="rect">
            <a:avLst/>
          </a:prstGeom>
          <a:noFill/>
        </p:spPr>
        <p:txBody>
          <a:bodyPr wrap="square" rtlCol="0">
            <a:spAutoFit/>
          </a:bodyPr>
          <a:lstStyle/>
          <a:p>
            <a:pPr marL="285750" indent="-285750">
              <a:buFont typeface="Arial" panose="020B0604020202020204" pitchFamily="34" charset="0"/>
              <a:buChar char="•"/>
            </a:pPr>
            <a:r>
              <a:rPr lang="en-US" dirty="0"/>
              <a:t>This window is called the visualization window, and is used to display your data in various ways</a:t>
            </a:r>
          </a:p>
          <a:p>
            <a:pPr marL="285750" indent="-285750">
              <a:buFont typeface="Arial" panose="020B0604020202020204" pitchFamily="34" charset="0"/>
              <a:buChar char="•"/>
            </a:pPr>
            <a:r>
              <a:rPr lang="en-US" dirty="0"/>
              <a:t>You can change the color (hue), style, and size of points on the plot to vary with different levels in your dataset in (1)</a:t>
            </a:r>
          </a:p>
          <a:p>
            <a:pPr marL="742950" lvl="1" indent="-285750">
              <a:buFont typeface="Arial" panose="020B0604020202020204" pitchFamily="34" charset="0"/>
              <a:buChar char="•"/>
            </a:pPr>
            <a:r>
              <a:rPr lang="en-US" dirty="0"/>
              <a:t>Single cell data has so many points that only the hue level is meaningful</a:t>
            </a:r>
          </a:p>
          <a:p>
            <a:pPr marL="742950" lvl="1" indent="-285750">
              <a:buFont typeface="Arial" panose="020B0604020202020204" pitchFamily="34" charset="0"/>
              <a:buChar char="•"/>
            </a:pPr>
            <a:r>
              <a:rPr lang="en-US" dirty="0"/>
              <a:t>You can also color by feature or cluster (default if available)</a:t>
            </a:r>
          </a:p>
          <a:p>
            <a:pPr marL="285750" indent="-285750">
              <a:buFont typeface="Arial" panose="020B0604020202020204" pitchFamily="34" charset="0"/>
              <a:buChar char="•"/>
            </a:pPr>
            <a:r>
              <a:rPr lang="en-US" dirty="0"/>
              <a:t>In (2), you can choose to display only a single level value from a level by using the two dropdowns</a:t>
            </a:r>
          </a:p>
          <a:p>
            <a:pPr marL="285750" indent="-285750">
              <a:buFont typeface="Arial" panose="020B0604020202020204" pitchFamily="34" charset="0"/>
              <a:buChar char="•"/>
            </a:pPr>
            <a:r>
              <a:rPr lang="en-US" dirty="0"/>
              <a:t>For (3), you can click and drag a rectangle within the plot, then click zoom in to zoom into that region</a:t>
            </a:r>
          </a:p>
          <a:p>
            <a:pPr marL="742950" lvl="1" indent="-285750">
              <a:buFont typeface="Arial" panose="020B0604020202020204" pitchFamily="34" charset="0"/>
              <a:buChar char="•"/>
            </a:pPr>
            <a:r>
              <a:rPr lang="en-US" dirty="0"/>
              <a:t>You can do this multiple times</a:t>
            </a:r>
          </a:p>
          <a:p>
            <a:pPr marL="742950" lvl="1" indent="-285750">
              <a:buFont typeface="Arial" panose="020B0604020202020204" pitchFamily="34" charset="0"/>
              <a:buChar char="•"/>
            </a:pPr>
            <a:r>
              <a:rPr lang="en-US" dirty="0"/>
              <a:t>Pressing zoom out resets the view </a:t>
            </a:r>
          </a:p>
          <a:p>
            <a:pPr marL="285750" indent="-285750">
              <a:buFont typeface="Arial" panose="020B0604020202020204" pitchFamily="34" charset="0"/>
              <a:buChar char="•"/>
            </a:pPr>
            <a:r>
              <a:rPr lang="en-US" dirty="0"/>
              <a:t>Whenever you make a change to something (besides zooming) and want to update the plot, you need to press (4) for the change to take place</a:t>
            </a:r>
          </a:p>
          <a:p>
            <a:pPr marL="285750" indent="-285750">
              <a:buFont typeface="Arial" panose="020B0604020202020204" pitchFamily="34" charset="0"/>
              <a:buChar char="•"/>
            </a:pPr>
            <a:r>
              <a:rPr lang="en-US" dirty="0"/>
              <a:t>(5) saves the current plot with the suffix </a:t>
            </a:r>
            <a:br>
              <a:rPr lang="en-US" dirty="0"/>
            </a:br>
            <a:r>
              <a:rPr lang="en-US" dirty="0"/>
              <a:t>“-visualization”</a:t>
            </a:r>
          </a:p>
        </p:txBody>
      </p:sp>
      <p:sp>
        <p:nvSpPr>
          <p:cNvPr id="7" name="TextBox 6">
            <a:extLst>
              <a:ext uri="{FF2B5EF4-FFF2-40B4-BE49-F238E27FC236}">
                <a16:creationId xmlns:a16="http://schemas.microsoft.com/office/drawing/2014/main" id="{E3C905F1-60C3-F645-BF74-90F23EA9DC59}"/>
              </a:ext>
            </a:extLst>
          </p:cNvPr>
          <p:cNvSpPr txBox="1"/>
          <p:nvPr/>
        </p:nvSpPr>
        <p:spPr>
          <a:xfrm>
            <a:off x="6949728" y="4835627"/>
            <a:ext cx="500503" cy="369332"/>
          </a:xfrm>
          <a:prstGeom prst="rect">
            <a:avLst/>
          </a:prstGeom>
          <a:noFill/>
        </p:spPr>
        <p:txBody>
          <a:bodyPr wrap="square" rtlCol="0">
            <a:spAutoFit/>
          </a:bodyPr>
          <a:lstStyle/>
          <a:p>
            <a:r>
              <a:rPr lang="en-US" dirty="0"/>
              <a:t>(1)</a:t>
            </a:r>
          </a:p>
        </p:txBody>
      </p:sp>
      <p:sp>
        <p:nvSpPr>
          <p:cNvPr id="8" name="TextBox 7">
            <a:extLst>
              <a:ext uri="{FF2B5EF4-FFF2-40B4-BE49-F238E27FC236}">
                <a16:creationId xmlns:a16="http://schemas.microsoft.com/office/drawing/2014/main" id="{CDB2A694-B81B-2F46-994E-A8DCFDFA466F}"/>
              </a:ext>
            </a:extLst>
          </p:cNvPr>
          <p:cNvSpPr txBox="1"/>
          <p:nvPr/>
        </p:nvSpPr>
        <p:spPr>
          <a:xfrm>
            <a:off x="8771902" y="4651993"/>
            <a:ext cx="500503" cy="369332"/>
          </a:xfrm>
          <a:prstGeom prst="rect">
            <a:avLst/>
          </a:prstGeom>
          <a:noFill/>
        </p:spPr>
        <p:txBody>
          <a:bodyPr wrap="square" rtlCol="0">
            <a:spAutoFit/>
          </a:bodyPr>
          <a:lstStyle/>
          <a:p>
            <a:r>
              <a:rPr lang="en-US" dirty="0"/>
              <a:t>(2)</a:t>
            </a:r>
          </a:p>
        </p:txBody>
      </p:sp>
      <p:sp>
        <p:nvSpPr>
          <p:cNvPr id="9" name="TextBox 8">
            <a:extLst>
              <a:ext uri="{FF2B5EF4-FFF2-40B4-BE49-F238E27FC236}">
                <a16:creationId xmlns:a16="http://schemas.microsoft.com/office/drawing/2014/main" id="{086970CC-74EF-9B4A-98F9-D660AEFFF425}"/>
              </a:ext>
            </a:extLst>
          </p:cNvPr>
          <p:cNvSpPr txBox="1"/>
          <p:nvPr/>
        </p:nvSpPr>
        <p:spPr>
          <a:xfrm>
            <a:off x="10594076" y="4826168"/>
            <a:ext cx="500503" cy="369332"/>
          </a:xfrm>
          <a:prstGeom prst="rect">
            <a:avLst/>
          </a:prstGeom>
          <a:noFill/>
        </p:spPr>
        <p:txBody>
          <a:bodyPr wrap="square" rtlCol="0">
            <a:spAutoFit/>
          </a:bodyPr>
          <a:lstStyle/>
          <a:p>
            <a:r>
              <a:rPr lang="en-US" dirty="0"/>
              <a:t>(3)</a:t>
            </a:r>
          </a:p>
        </p:txBody>
      </p:sp>
      <p:sp>
        <p:nvSpPr>
          <p:cNvPr id="10" name="TextBox 9">
            <a:extLst>
              <a:ext uri="{FF2B5EF4-FFF2-40B4-BE49-F238E27FC236}">
                <a16:creationId xmlns:a16="http://schemas.microsoft.com/office/drawing/2014/main" id="{26225D71-20EC-784D-847C-06AF59097334}"/>
              </a:ext>
            </a:extLst>
          </p:cNvPr>
          <p:cNvSpPr txBox="1"/>
          <p:nvPr/>
        </p:nvSpPr>
        <p:spPr>
          <a:xfrm>
            <a:off x="9593537" y="5296620"/>
            <a:ext cx="500503" cy="369332"/>
          </a:xfrm>
          <a:prstGeom prst="rect">
            <a:avLst/>
          </a:prstGeom>
          <a:noFill/>
        </p:spPr>
        <p:txBody>
          <a:bodyPr wrap="square" rtlCol="0">
            <a:spAutoFit/>
          </a:bodyPr>
          <a:lstStyle/>
          <a:p>
            <a:r>
              <a:rPr lang="en-US" dirty="0"/>
              <a:t>(4)</a:t>
            </a:r>
          </a:p>
        </p:txBody>
      </p:sp>
      <p:sp>
        <p:nvSpPr>
          <p:cNvPr id="11" name="TextBox 10">
            <a:extLst>
              <a:ext uri="{FF2B5EF4-FFF2-40B4-BE49-F238E27FC236}">
                <a16:creationId xmlns:a16="http://schemas.microsoft.com/office/drawing/2014/main" id="{E46C5689-125E-7E4D-9173-4C0D4AC25FF6}"/>
              </a:ext>
            </a:extLst>
          </p:cNvPr>
          <p:cNvSpPr txBox="1"/>
          <p:nvPr/>
        </p:nvSpPr>
        <p:spPr>
          <a:xfrm>
            <a:off x="9564455" y="5574915"/>
            <a:ext cx="500503" cy="369332"/>
          </a:xfrm>
          <a:prstGeom prst="rect">
            <a:avLst/>
          </a:prstGeom>
          <a:noFill/>
        </p:spPr>
        <p:txBody>
          <a:bodyPr wrap="square" rtlCol="0">
            <a:spAutoFit/>
          </a:bodyPr>
          <a:lstStyle/>
          <a:p>
            <a:r>
              <a:rPr lang="en-US" dirty="0"/>
              <a:t>(5)</a:t>
            </a:r>
          </a:p>
        </p:txBody>
      </p:sp>
    </p:spTree>
    <p:extLst>
      <p:ext uri="{BB962C8B-B14F-4D97-AF65-F5344CB8AC3E}">
        <p14:creationId xmlns:p14="http://schemas.microsoft.com/office/powerpoint/2010/main" val="26291215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8F783-B704-CA4D-86DA-6FB086EBA6B1}"/>
              </a:ext>
            </a:extLst>
          </p:cNvPr>
          <p:cNvSpPr>
            <a:spLocks noGrp="1"/>
          </p:cNvSpPr>
          <p:nvPr>
            <p:ph type="title"/>
          </p:nvPr>
        </p:nvSpPr>
        <p:spPr>
          <a:xfrm>
            <a:off x="0" y="0"/>
            <a:ext cx="10515600" cy="626165"/>
          </a:xfrm>
        </p:spPr>
        <p:txBody>
          <a:bodyPr>
            <a:normAutofit fontScale="90000"/>
          </a:bodyPr>
          <a:lstStyle/>
          <a:p>
            <a:r>
              <a:rPr lang="en-US" dirty="0"/>
              <a:t>Workflow: Analysis</a:t>
            </a:r>
          </a:p>
        </p:txBody>
      </p:sp>
      <p:pic>
        <p:nvPicPr>
          <p:cNvPr id="5" name="Content Placeholder 4">
            <a:extLst>
              <a:ext uri="{FF2B5EF4-FFF2-40B4-BE49-F238E27FC236}">
                <a16:creationId xmlns:a16="http://schemas.microsoft.com/office/drawing/2014/main" id="{3BA57D4C-2D83-814C-8C32-DE71836FA5E3}"/>
              </a:ext>
            </a:extLst>
          </p:cNvPr>
          <p:cNvPicPr>
            <a:picLocks noGrp="1" noChangeAspect="1"/>
          </p:cNvPicPr>
          <p:nvPr>
            <p:ph idx="1"/>
          </p:nvPr>
        </p:nvPicPr>
        <p:blipFill>
          <a:blip r:embed="rId2"/>
          <a:stretch>
            <a:fillRect/>
          </a:stretch>
        </p:blipFill>
        <p:spPr>
          <a:xfrm>
            <a:off x="7827025" y="0"/>
            <a:ext cx="4364976" cy="6858000"/>
          </a:xfrm>
        </p:spPr>
      </p:pic>
      <p:sp>
        <p:nvSpPr>
          <p:cNvPr id="6" name="TextBox 5">
            <a:extLst>
              <a:ext uri="{FF2B5EF4-FFF2-40B4-BE49-F238E27FC236}">
                <a16:creationId xmlns:a16="http://schemas.microsoft.com/office/drawing/2014/main" id="{A4B0B420-0460-324B-AE20-9E39308AA0C6}"/>
              </a:ext>
            </a:extLst>
          </p:cNvPr>
          <p:cNvSpPr txBox="1"/>
          <p:nvPr/>
        </p:nvSpPr>
        <p:spPr>
          <a:xfrm>
            <a:off x="12406" y="616226"/>
            <a:ext cx="7849447" cy="6186309"/>
          </a:xfrm>
          <a:prstGeom prst="rect">
            <a:avLst/>
          </a:prstGeom>
          <a:noFill/>
        </p:spPr>
        <p:txBody>
          <a:bodyPr wrap="square" rtlCol="0">
            <a:spAutoFit/>
          </a:bodyPr>
          <a:lstStyle/>
          <a:p>
            <a:pPr marL="285750" indent="-285750">
              <a:buFont typeface="Arial" panose="020B0604020202020204" pitchFamily="34" charset="0"/>
              <a:buChar char="•"/>
            </a:pPr>
            <a:r>
              <a:rPr lang="en-US" dirty="0"/>
              <a:t>This window is called the selection window, and is used to select the data you want to compare the phenotypes of</a:t>
            </a:r>
          </a:p>
          <a:p>
            <a:pPr marL="285750" indent="-285750">
              <a:buFont typeface="Arial" panose="020B0604020202020204" pitchFamily="34" charset="0"/>
              <a:buChar char="•"/>
            </a:pPr>
            <a:r>
              <a:rPr lang="en-US" dirty="0"/>
              <a:t>The selections are organized into </a:t>
            </a:r>
            <a:r>
              <a:rPr lang="en-US" b="1" dirty="0"/>
              <a:t>groups</a:t>
            </a:r>
            <a:r>
              <a:rPr lang="en-US" dirty="0"/>
              <a:t>, which can consist of combinations of actual algorithmically defined clusters and hand selections</a:t>
            </a:r>
          </a:p>
          <a:p>
            <a:pPr marL="285750" indent="-285750">
              <a:buFont typeface="Arial" panose="020B0604020202020204" pitchFamily="34" charset="0"/>
              <a:buChar char="•"/>
            </a:pPr>
            <a:r>
              <a:rPr lang="en-US" dirty="0"/>
              <a:t>Each group that has been made will be colored differently</a:t>
            </a:r>
          </a:p>
          <a:p>
            <a:pPr marL="285750" indent="-285750">
              <a:buFont typeface="Arial" panose="020B0604020202020204" pitchFamily="34" charset="0"/>
              <a:buChar char="•"/>
            </a:pPr>
            <a:r>
              <a:rPr lang="en-US" dirty="0"/>
              <a:t>You can add </a:t>
            </a:r>
            <a:r>
              <a:rPr lang="en-US" b="1" dirty="0"/>
              <a:t>actual clusters </a:t>
            </a:r>
            <a:r>
              <a:rPr lang="en-US" dirty="0"/>
              <a:t>to a group by using the dropdown menu (1), and clicking the right hand ”Add to Current Group” (2)</a:t>
            </a:r>
          </a:p>
          <a:p>
            <a:pPr marL="285750" indent="-285750">
              <a:buFont typeface="Arial" panose="020B0604020202020204" pitchFamily="34" charset="0"/>
              <a:buChar char="•"/>
            </a:pPr>
            <a:r>
              <a:rPr lang="en-US" dirty="0"/>
              <a:t>You can add </a:t>
            </a:r>
            <a:r>
              <a:rPr lang="en-US" b="1" dirty="0"/>
              <a:t>hand selections of data </a:t>
            </a:r>
            <a:r>
              <a:rPr lang="en-US" dirty="0"/>
              <a:t>by clicking and dragging a rectangle across a region of the plot, and clicking the left hand “Add to current group” (3)</a:t>
            </a:r>
          </a:p>
          <a:p>
            <a:pPr marL="285750" indent="-285750">
              <a:buFont typeface="Arial" panose="020B0604020202020204" pitchFamily="34" charset="0"/>
              <a:buChar char="•"/>
            </a:pPr>
            <a:r>
              <a:rPr lang="en-US" dirty="0"/>
              <a:t>You can do this multiple times to add multiple selections to a group by clicking add to current group multiple times</a:t>
            </a:r>
          </a:p>
          <a:p>
            <a:pPr marL="742950" lvl="1" indent="-285750">
              <a:buFont typeface="Arial" panose="020B0604020202020204" pitchFamily="34" charset="0"/>
              <a:buChar char="•"/>
            </a:pPr>
            <a:r>
              <a:rPr lang="en-US" dirty="0"/>
              <a:t>In this example, clusters 3 and 9 were both added to the same group (they are colored the same), cluster 4 is in a group by itself, and hand selection A is in a group by itself</a:t>
            </a:r>
          </a:p>
          <a:p>
            <a:pPr marL="285750" indent="-285750">
              <a:buFont typeface="Arial" panose="020B0604020202020204" pitchFamily="34" charset="0"/>
              <a:buChar char="•"/>
            </a:pPr>
            <a:r>
              <a:rPr lang="en-US" dirty="0"/>
              <a:t>You </a:t>
            </a:r>
            <a:r>
              <a:rPr lang="en-US" b="1" dirty="0"/>
              <a:t>move on to selecting the next group </a:t>
            </a:r>
            <a:r>
              <a:rPr lang="en-US" dirty="0"/>
              <a:t>(switching the color as well) by clicking (4), “Store current group”</a:t>
            </a:r>
          </a:p>
          <a:p>
            <a:pPr marL="285750" indent="-285750">
              <a:buFont typeface="Arial" panose="020B0604020202020204" pitchFamily="34" charset="0"/>
              <a:buChar char="•"/>
            </a:pPr>
            <a:r>
              <a:rPr lang="en-US" dirty="0"/>
              <a:t>You clear groups by clicking (5)</a:t>
            </a:r>
          </a:p>
          <a:p>
            <a:pPr marL="742950" lvl="1" indent="-285750">
              <a:buFont typeface="Arial" panose="020B0604020202020204" pitchFamily="34" charset="0"/>
              <a:buChar char="•"/>
            </a:pPr>
            <a:r>
              <a:rPr lang="en-US" dirty="0"/>
              <a:t>If something doesn’t seem to be working, press this and start again</a:t>
            </a:r>
          </a:p>
          <a:p>
            <a:pPr marL="285750" indent="-285750">
              <a:buFont typeface="Arial" panose="020B0604020202020204" pitchFamily="34" charset="0"/>
              <a:buChar char="•"/>
            </a:pPr>
            <a:r>
              <a:rPr lang="en-US" dirty="0"/>
              <a:t>You compare groups that you have selected with (6); this changes the next two plots</a:t>
            </a:r>
          </a:p>
          <a:p>
            <a:pPr marL="285750" indent="-285750">
              <a:buFont typeface="Arial" panose="020B0604020202020204" pitchFamily="34" charset="0"/>
              <a:buChar char="•"/>
            </a:pPr>
            <a:r>
              <a:rPr lang="en-US" dirty="0"/>
              <a:t>You can save this plot (with the suffix “-selection”) using (7)</a:t>
            </a:r>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E7D2DD03-9FDF-314D-8682-3E909432830B}"/>
              </a:ext>
            </a:extLst>
          </p:cNvPr>
          <p:cNvSpPr txBox="1"/>
          <p:nvPr/>
        </p:nvSpPr>
        <p:spPr>
          <a:xfrm>
            <a:off x="11501850" y="5173557"/>
            <a:ext cx="500503" cy="369332"/>
          </a:xfrm>
          <a:prstGeom prst="rect">
            <a:avLst/>
          </a:prstGeom>
          <a:noFill/>
        </p:spPr>
        <p:txBody>
          <a:bodyPr wrap="square" rtlCol="0">
            <a:spAutoFit/>
          </a:bodyPr>
          <a:lstStyle/>
          <a:p>
            <a:r>
              <a:rPr lang="en-US" dirty="0"/>
              <a:t>(1)</a:t>
            </a:r>
          </a:p>
        </p:txBody>
      </p:sp>
      <p:sp>
        <p:nvSpPr>
          <p:cNvPr id="9" name="TextBox 8">
            <a:extLst>
              <a:ext uri="{FF2B5EF4-FFF2-40B4-BE49-F238E27FC236}">
                <a16:creationId xmlns:a16="http://schemas.microsoft.com/office/drawing/2014/main" id="{0D2F9FA2-78AC-CE4D-9257-BCBB4CACEBF4}"/>
              </a:ext>
            </a:extLst>
          </p:cNvPr>
          <p:cNvSpPr txBox="1"/>
          <p:nvPr/>
        </p:nvSpPr>
        <p:spPr>
          <a:xfrm>
            <a:off x="11501850" y="5542889"/>
            <a:ext cx="500503" cy="369332"/>
          </a:xfrm>
          <a:prstGeom prst="rect">
            <a:avLst/>
          </a:prstGeom>
          <a:noFill/>
        </p:spPr>
        <p:txBody>
          <a:bodyPr wrap="square" rtlCol="0">
            <a:spAutoFit/>
          </a:bodyPr>
          <a:lstStyle/>
          <a:p>
            <a:r>
              <a:rPr lang="en-US" dirty="0"/>
              <a:t>(2)</a:t>
            </a:r>
          </a:p>
        </p:txBody>
      </p:sp>
      <p:sp>
        <p:nvSpPr>
          <p:cNvPr id="10" name="TextBox 9">
            <a:extLst>
              <a:ext uri="{FF2B5EF4-FFF2-40B4-BE49-F238E27FC236}">
                <a16:creationId xmlns:a16="http://schemas.microsoft.com/office/drawing/2014/main" id="{691DB275-96C5-534C-A3EA-554C44567CC2}"/>
              </a:ext>
            </a:extLst>
          </p:cNvPr>
          <p:cNvSpPr txBox="1"/>
          <p:nvPr/>
        </p:nvSpPr>
        <p:spPr>
          <a:xfrm>
            <a:off x="8135798" y="5465105"/>
            <a:ext cx="500503" cy="369332"/>
          </a:xfrm>
          <a:prstGeom prst="rect">
            <a:avLst/>
          </a:prstGeom>
          <a:noFill/>
        </p:spPr>
        <p:txBody>
          <a:bodyPr wrap="square" rtlCol="0">
            <a:spAutoFit/>
          </a:bodyPr>
          <a:lstStyle/>
          <a:p>
            <a:r>
              <a:rPr lang="en-US" dirty="0"/>
              <a:t>(3)</a:t>
            </a:r>
          </a:p>
        </p:txBody>
      </p:sp>
      <p:sp>
        <p:nvSpPr>
          <p:cNvPr id="11" name="TextBox 10">
            <a:extLst>
              <a:ext uri="{FF2B5EF4-FFF2-40B4-BE49-F238E27FC236}">
                <a16:creationId xmlns:a16="http://schemas.microsoft.com/office/drawing/2014/main" id="{AE62B272-9BEC-AE49-A261-7F0AE733ED4E}"/>
              </a:ext>
            </a:extLst>
          </p:cNvPr>
          <p:cNvSpPr txBox="1"/>
          <p:nvPr/>
        </p:nvSpPr>
        <p:spPr>
          <a:xfrm>
            <a:off x="10620581" y="5748465"/>
            <a:ext cx="500503" cy="369332"/>
          </a:xfrm>
          <a:prstGeom prst="rect">
            <a:avLst/>
          </a:prstGeom>
          <a:noFill/>
        </p:spPr>
        <p:txBody>
          <a:bodyPr wrap="square" rtlCol="0">
            <a:spAutoFit/>
          </a:bodyPr>
          <a:lstStyle/>
          <a:p>
            <a:r>
              <a:rPr lang="en-US" dirty="0"/>
              <a:t>(4)</a:t>
            </a:r>
          </a:p>
        </p:txBody>
      </p:sp>
      <p:sp>
        <p:nvSpPr>
          <p:cNvPr id="12" name="TextBox 11">
            <a:extLst>
              <a:ext uri="{FF2B5EF4-FFF2-40B4-BE49-F238E27FC236}">
                <a16:creationId xmlns:a16="http://schemas.microsoft.com/office/drawing/2014/main" id="{9F99B924-8FE6-154C-9F23-A176DFD96A08}"/>
              </a:ext>
            </a:extLst>
          </p:cNvPr>
          <p:cNvSpPr txBox="1"/>
          <p:nvPr/>
        </p:nvSpPr>
        <p:spPr>
          <a:xfrm>
            <a:off x="9216824" y="5944102"/>
            <a:ext cx="500503" cy="369332"/>
          </a:xfrm>
          <a:prstGeom prst="rect">
            <a:avLst/>
          </a:prstGeom>
          <a:noFill/>
        </p:spPr>
        <p:txBody>
          <a:bodyPr wrap="square" rtlCol="0">
            <a:spAutoFit/>
          </a:bodyPr>
          <a:lstStyle/>
          <a:p>
            <a:r>
              <a:rPr lang="en-US" dirty="0"/>
              <a:t>(5)</a:t>
            </a:r>
          </a:p>
        </p:txBody>
      </p:sp>
      <p:sp>
        <p:nvSpPr>
          <p:cNvPr id="13" name="TextBox 12">
            <a:extLst>
              <a:ext uri="{FF2B5EF4-FFF2-40B4-BE49-F238E27FC236}">
                <a16:creationId xmlns:a16="http://schemas.microsoft.com/office/drawing/2014/main" id="{E5372ADB-32D9-6C4F-A836-BEC7AC8D27D4}"/>
              </a:ext>
            </a:extLst>
          </p:cNvPr>
          <p:cNvSpPr txBox="1"/>
          <p:nvPr/>
        </p:nvSpPr>
        <p:spPr>
          <a:xfrm>
            <a:off x="10515600" y="6220479"/>
            <a:ext cx="500503" cy="369332"/>
          </a:xfrm>
          <a:prstGeom prst="rect">
            <a:avLst/>
          </a:prstGeom>
          <a:noFill/>
        </p:spPr>
        <p:txBody>
          <a:bodyPr wrap="square" rtlCol="0">
            <a:spAutoFit/>
          </a:bodyPr>
          <a:lstStyle/>
          <a:p>
            <a:r>
              <a:rPr lang="en-US" dirty="0"/>
              <a:t>(6)</a:t>
            </a:r>
          </a:p>
        </p:txBody>
      </p:sp>
      <p:sp>
        <p:nvSpPr>
          <p:cNvPr id="14" name="TextBox 13">
            <a:extLst>
              <a:ext uri="{FF2B5EF4-FFF2-40B4-BE49-F238E27FC236}">
                <a16:creationId xmlns:a16="http://schemas.microsoft.com/office/drawing/2014/main" id="{6C78D34F-FEB7-124F-A48F-380581542E88}"/>
              </a:ext>
            </a:extLst>
          </p:cNvPr>
          <p:cNvSpPr txBox="1"/>
          <p:nvPr/>
        </p:nvSpPr>
        <p:spPr>
          <a:xfrm>
            <a:off x="9089450" y="6433203"/>
            <a:ext cx="500503" cy="369332"/>
          </a:xfrm>
          <a:prstGeom prst="rect">
            <a:avLst/>
          </a:prstGeom>
          <a:noFill/>
        </p:spPr>
        <p:txBody>
          <a:bodyPr wrap="square" rtlCol="0">
            <a:spAutoFit/>
          </a:bodyPr>
          <a:lstStyle/>
          <a:p>
            <a:r>
              <a:rPr lang="en-US" dirty="0"/>
              <a:t>(7)</a:t>
            </a:r>
          </a:p>
        </p:txBody>
      </p:sp>
    </p:spTree>
    <p:extLst>
      <p:ext uri="{BB962C8B-B14F-4D97-AF65-F5344CB8AC3E}">
        <p14:creationId xmlns:p14="http://schemas.microsoft.com/office/powerpoint/2010/main" val="19537905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38A0-6261-244C-BBF4-F94212268B5C}"/>
              </a:ext>
            </a:extLst>
          </p:cNvPr>
          <p:cNvSpPr>
            <a:spLocks noGrp="1"/>
          </p:cNvSpPr>
          <p:nvPr>
            <p:ph type="title"/>
          </p:nvPr>
        </p:nvSpPr>
        <p:spPr>
          <a:xfrm>
            <a:off x="0" y="79512"/>
            <a:ext cx="10515600" cy="517871"/>
          </a:xfrm>
        </p:spPr>
        <p:txBody>
          <a:bodyPr>
            <a:normAutofit fontScale="90000"/>
          </a:bodyPr>
          <a:lstStyle/>
          <a:p>
            <a:r>
              <a:rPr lang="en-US" dirty="0"/>
              <a:t>Workflow: Analysis</a:t>
            </a:r>
          </a:p>
        </p:txBody>
      </p:sp>
      <p:pic>
        <p:nvPicPr>
          <p:cNvPr id="5" name="Content Placeholder 4">
            <a:extLst>
              <a:ext uri="{FF2B5EF4-FFF2-40B4-BE49-F238E27FC236}">
                <a16:creationId xmlns:a16="http://schemas.microsoft.com/office/drawing/2014/main" id="{B6C9BFDA-DE38-DE48-B36B-8B054DC5EA01}"/>
              </a:ext>
            </a:extLst>
          </p:cNvPr>
          <p:cNvPicPr>
            <a:picLocks noGrp="1" noChangeAspect="1"/>
          </p:cNvPicPr>
          <p:nvPr>
            <p:ph idx="1"/>
          </p:nvPr>
        </p:nvPicPr>
        <p:blipFill rotWithShape="1">
          <a:blip r:embed="rId2"/>
          <a:srcRect l="5434" t="1" b="890"/>
          <a:stretch/>
        </p:blipFill>
        <p:spPr>
          <a:xfrm>
            <a:off x="7107381" y="1342784"/>
            <a:ext cx="4942159" cy="4312582"/>
          </a:xfrm>
        </p:spPr>
      </p:pic>
      <p:sp>
        <p:nvSpPr>
          <p:cNvPr id="6" name="TextBox 5">
            <a:extLst>
              <a:ext uri="{FF2B5EF4-FFF2-40B4-BE49-F238E27FC236}">
                <a16:creationId xmlns:a16="http://schemas.microsoft.com/office/drawing/2014/main" id="{8D1B49CE-BD3B-9741-8322-5D0C79985AB8}"/>
              </a:ext>
            </a:extLst>
          </p:cNvPr>
          <p:cNvSpPr txBox="1"/>
          <p:nvPr/>
        </p:nvSpPr>
        <p:spPr>
          <a:xfrm>
            <a:off x="0" y="707749"/>
            <a:ext cx="7107381" cy="6278642"/>
          </a:xfrm>
          <a:prstGeom prst="rect">
            <a:avLst/>
          </a:prstGeom>
          <a:noFill/>
        </p:spPr>
        <p:txBody>
          <a:bodyPr wrap="square" rtlCol="0">
            <a:spAutoFit/>
          </a:bodyPr>
          <a:lstStyle/>
          <a:p>
            <a:pPr marL="285750" indent="-285750">
              <a:buFont typeface="Arial" panose="020B0604020202020204" pitchFamily="34" charset="0"/>
              <a:buChar char="•"/>
            </a:pPr>
            <a:r>
              <a:rPr lang="en-US" sz="1600" dirty="0"/>
              <a:t>This window is called the comparison window,; it displays the distributions of features that are different between the groups selected in the previous window that at a specified significance and fold change</a:t>
            </a:r>
          </a:p>
          <a:p>
            <a:pPr marL="742950" lvl="1" indent="-285750">
              <a:buFont typeface="Arial" panose="020B0604020202020204" pitchFamily="34" charset="0"/>
              <a:buChar char="•"/>
            </a:pPr>
            <a:r>
              <a:rPr lang="en-US" sz="1600" dirty="0"/>
              <a:t>The colors in this plot match with the colors of the groups in the previous window</a:t>
            </a:r>
          </a:p>
          <a:p>
            <a:pPr marL="285750" indent="-285750">
              <a:buFont typeface="Arial" panose="020B0604020202020204" pitchFamily="34" charset="0"/>
              <a:buChar char="•"/>
            </a:pPr>
            <a:r>
              <a:rPr lang="en-US" sz="1600" dirty="0"/>
              <a:t>You can adjust the confidence used to calculate significance up or down using slider (1)</a:t>
            </a:r>
          </a:p>
          <a:p>
            <a:pPr marL="742950" lvl="1" indent="-285750">
              <a:buFont typeface="Arial" panose="020B0604020202020204" pitchFamily="34" charset="0"/>
              <a:buChar char="•"/>
            </a:pPr>
            <a:r>
              <a:rPr lang="en-US" sz="1600" dirty="0"/>
              <a:t>I do not recommend making it less stringent</a:t>
            </a:r>
          </a:p>
          <a:p>
            <a:pPr marL="285750" indent="-285750">
              <a:buFont typeface="Arial" panose="020B0604020202020204" pitchFamily="34" charset="0"/>
              <a:buChar char="•"/>
            </a:pPr>
            <a:r>
              <a:rPr lang="en-US" sz="1600" dirty="0"/>
              <a:t>You can adjust the minimum fold change required between the group means/medians to show up on the plot with slider (2)</a:t>
            </a:r>
          </a:p>
          <a:p>
            <a:pPr marL="742950" lvl="1" indent="-285750">
              <a:buFont typeface="Arial" panose="020B0604020202020204" pitchFamily="34" charset="0"/>
              <a:buChar char="•"/>
            </a:pPr>
            <a:r>
              <a:rPr lang="en-US" sz="1600" dirty="0"/>
              <a:t>This is generally the best slider to adjust if you are looking to increase/decrease the number of features that show </a:t>
            </a:r>
          </a:p>
          <a:p>
            <a:pPr marL="285750" indent="-285750">
              <a:buFont typeface="Arial" panose="020B0604020202020204" pitchFamily="34" charset="0"/>
              <a:buChar char="•"/>
            </a:pPr>
            <a:r>
              <a:rPr lang="en-US" sz="1600" dirty="0"/>
              <a:t>You can adjust the minimum percentage of the scale that each group’s mean/median is required to be to show up on the graph (3)</a:t>
            </a:r>
          </a:p>
          <a:p>
            <a:pPr marL="742950" lvl="1" indent="-285750">
              <a:buFont typeface="Arial" panose="020B0604020202020204" pitchFamily="34" charset="0"/>
              <a:buChar char="•"/>
            </a:pPr>
            <a:r>
              <a:rPr lang="en-US" sz="1600" dirty="0"/>
              <a:t>Generally this is the second thing you can make less stringent if you are looking for more features</a:t>
            </a:r>
          </a:p>
          <a:p>
            <a:pPr marL="285750" indent="-285750">
              <a:buFont typeface="Arial" panose="020B0604020202020204" pitchFamily="34" charset="0"/>
              <a:buChar char="•"/>
            </a:pPr>
            <a:r>
              <a:rPr lang="en-US" sz="1600" dirty="0"/>
              <a:t>You can change the type of plot used to show the distributions in (4)</a:t>
            </a:r>
          </a:p>
          <a:p>
            <a:pPr marL="285750" indent="-285750">
              <a:buFont typeface="Arial" panose="020B0604020202020204" pitchFamily="34" charset="0"/>
              <a:buChar char="•"/>
            </a:pPr>
            <a:r>
              <a:rPr lang="en-US" sz="1600" dirty="0"/>
              <a:t>You can adjust the family wise error correction method in (5)</a:t>
            </a:r>
          </a:p>
          <a:p>
            <a:pPr marL="742950" lvl="1" indent="-285750">
              <a:buFont typeface="Arial" panose="020B0604020202020204" pitchFamily="34" charset="0"/>
              <a:buChar char="•"/>
            </a:pPr>
            <a:r>
              <a:rPr lang="en-US" sz="1600" dirty="0"/>
              <a:t>Holm Bonferroni has more statistical power than holm alone but is less stringent</a:t>
            </a:r>
          </a:p>
          <a:p>
            <a:pPr marL="742950" lvl="1" indent="-285750">
              <a:buFont typeface="Arial" panose="020B0604020202020204" pitchFamily="34" charset="0"/>
              <a:buChar char="•"/>
            </a:pPr>
            <a:r>
              <a:rPr lang="en-US" sz="1600" dirty="0"/>
              <a:t>Do not choose no error correction unless you have a </a:t>
            </a:r>
            <a:r>
              <a:rPr lang="en-US" sz="1600" b="1" dirty="0"/>
              <a:t>very </a:t>
            </a:r>
            <a:r>
              <a:rPr lang="en-US" sz="1600" dirty="0"/>
              <a:t>good reason (might even remove this option in the future)</a:t>
            </a:r>
          </a:p>
          <a:p>
            <a:pPr marL="285750" indent="-285750">
              <a:buFont typeface="Arial" panose="020B0604020202020204" pitchFamily="34" charset="0"/>
              <a:buChar char="•"/>
            </a:pPr>
            <a:r>
              <a:rPr lang="en-US" sz="1600" dirty="0"/>
              <a:t>You can update the plot after making changes with (6)</a:t>
            </a:r>
          </a:p>
          <a:p>
            <a:pPr marL="285750" indent="-285750">
              <a:buFont typeface="Arial" panose="020B0604020202020204" pitchFamily="34" charset="0"/>
              <a:buChar char="•"/>
            </a:pPr>
            <a:r>
              <a:rPr lang="en-US" sz="1600" dirty="0"/>
              <a:t>You can save the plot (with the suffix “-comparison”) with (7)</a:t>
            </a:r>
          </a:p>
          <a:p>
            <a:pPr marL="742950" lvl="1"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B1156DF1-7C70-8D45-A2AC-D260DCD8E56D}"/>
              </a:ext>
            </a:extLst>
          </p:cNvPr>
          <p:cNvSpPr txBox="1"/>
          <p:nvPr/>
        </p:nvSpPr>
        <p:spPr>
          <a:xfrm>
            <a:off x="7661599" y="4778256"/>
            <a:ext cx="500503" cy="369332"/>
          </a:xfrm>
          <a:prstGeom prst="rect">
            <a:avLst/>
          </a:prstGeom>
          <a:noFill/>
        </p:spPr>
        <p:txBody>
          <a:bodyPr wrap="square" rtlCol="0">
            <a:spAutoFit/>
          </a:bodyPr>
          <a:lstStyle/>
          <a:p>
            <a:r>
              <a:rPr lang="en-US" dirty="0"/>
              <a:t>(1)</a:t>
            </a:r>
          </a:p>
        </p:txBody>
      </p:sp>
      <p:sp>
        <p:nvSpPr>
          <p:cNvPr id="9" name="TextBox 8">
            <a:extLst>
              <a:ext uri="{FF2B5EF4-FFF2-40B4-BE49-F238E27FC236}">
                <a16:creationId xmlns:a16="http://schemas.microsoft.com/office/drawing/2014/main" id="{21950762-73A0-6A45-B384-FF7395338ABA}"/>
              </a:ext>
            </a:extLst>
          </p:cNvPr>
          <p:cNvSpPr txBox="1"/>
          <p:nvPr/>
        </p:nvSpPr>
        <p:spPr>
          <a:xfrm>
            <a:off x="8386049" y="5012072"/>
            <a:ext cx="500503" cy="369332"/>
          </a:xfrm>
          <a:prstGeom prst="rect">
            <a:avLst/>
          </a:prstGeom>
          <a:noFill/>
        </p:spPr>
        <p:txBody>
          <a:bodyPr wrap="square" rtlCol="0">
            <a:spAutoFit/>
          </a:bodyPr>
          <a:lstStyle/>
          <a:p>
            <a:r>
              <a:rPr lang="en-US" dirty="0"/>
              <a:t>(2)</a:t>
            </a:r>
          </a:p>
        </p:txBody>
      </p:sp>
      <p:sp>
        <p:nvSpPr>
          <p:cNvPr id="10" name="TextBox 9">
            <a:extLst>
              <a:ext uri="{FF2B5EF4-FFF2-40B4-BE49-F238E27FC236}">
                <a16:creationId xmlns:a16="http://schemas.microsoft.com/office/drawing/2014/main" id="{9F2BA3EF-C467-E748-A667-B3CD68FEC3F8}"/>
              </a:ext>
            </a:extLst>
          </p:cNvPr>
          <p:cNvSpPr txBox="1"/>
          <p:nvPr/>
        </p:nvSpPr>
        <p:spPr>
          <a:xfrm>
            <a:off x="9026306" y="4876100"/>
            <a:ext cx="500503" cy="369332"/>
          </a:xfrm>
          <a:prstGeom prst="rect">
            <a:avLst/>
          </a:prstGeom>
          <a:noFill/>
        </p:spPr>
        <p:txBody>
          <a:bodyPr wrap="square" rtlCol="0">
            <a:spAutoFit/>
          </a:bodyPr>
          <a:lstStyle/>
          <a:p>
            <a:r>
              <a:rPr lang="en-US" dirty="0"/>
              <a:t>(3)</a:t>
            </a:r>
          </a:p>
        </p:txBody>
      </p:sp>
      <p:sp>
        <p:nvSpPr>
          <p:cNvPr id="11" name="TextBox 10">
            <a:extLst>
              <a:ext uri="{FF2B5EF4-FFF2-40B4-BE49-F238E27FC236}">
                <a16:creationId xmlns:a16="http://schemas.microsoft.com/office/drawing/2014/main" id="{E187DFCE-D5FE-2948-A1B8-B2BF3C737842}"/>
              </a:ext>
            </a:extLst>
          </p:cNvPr>
          <p:cNvSpPr txBox="1"/>
          <p:nvPr/>
        </p:nvSpPr>
        <p:spPr>
          <a:xfrm>
            <a:off x="9819359" y="4876100"/>
            <a:ext cx="500503" cy="369332"/>
          </a:xfrm>
          <a:prstGeom prst="rect">
            <a:avLst/>
          </a:prstGeom>
          <a:noFill/>
        </p:spPr>
        <p:txBody>
          <a:bodyPr wrap="square" rtlCol="0">
            <a:spAutoFit/>
          </a:bodyPr>
          <a:lstStyle/>
          <a:p>
            <a:r>
              <a:rPr lang="en-US" dirty="0"/>
              <a:t>(4)</a:t>
            </a:r>
          </a:p>
        </p:txBody>
      </p:sp>
      <p:sp>
        <p:nvSpPr>
          <p:cNvPr id="12" name="TextBox 11">
            <a:extLst>
              <a:ext uri="{FF2B5EF4-FFF2-40B4-BE49-F238E27FC236}">
                <a16:creationId xmlns:a16="http://schemas.microsoft.com/office/drawing/2014/main" id="{E043164A-B5E5-F240-BB73-D311BC5FED5E}"/>
              </a:ext>
            </a:extLst>
          </p:cNvPr>
          <p:cNvSpPr txBox="1"/>
          <p:nvPr/>
        </p:nvSpPr>
        <p:spPr>
          <a:xfrm>
            <a:off x="10772928" y="4827406"/>
            <a:ext cx="500503" cy="369332"/>
          </a:xfrm>
          <a:prstGeom prst="rect">
            <a:avLst/>
          </a:prstGeom>
          <a:noFill/>
        </p:spPr>
        <p:txBody>
          <a:bodyPr wrap="square" rtlCol="0">
            <a:spAutoFit/>
          </a:bodyPr>
          <a:lstStyle/>
          <a:p>
            <a:r>
              <a:rPr lang="en-US" dirty="0"/>
              <a:t>(5)</a:t>
            </a:r>
          </a:p>
        </p:txBody>
      </p:sp>
      <p:sp>
        <p:nvSpPr>
          <p:cNvPr id="13" name="TextBox 12">
            <a:extLst>
              <a:ext uri="{FF2B5EF4-FFF2-40B4-BE49-F238E27FC236}">
                <a16:creationId xmlns:a16="http://schemas.microsoft.com/office/drawing/2014/main" id="{45992421-24B7-7A42-B02D-D52A40FD5CB6}"/>
              </a:ext>
            </a:extLst>
          </p:cNvPr>
          <p:cNvSpPr txBox="1"/>
          <p:nvPr/>
        </p:nvSpPr>
        <p:spPr>
          <a:xfrm>
            <a:off x="10069610" y="5196738"/>
            <a:ext cx="500503" cy="369332"/>
          </a:xfrm>
          <a:prstGeom prst="rect">
            <a:avLst/>
          </a:prstGeom>
          <a:noFill/>
        </p:spPr>
        <p:txBody>
          <a:bodyPr wrap="square" rtlCol="0">
            <a:spAutoFit/>
          </a:bodyPr>
          <a:lstStyle/>
          <a:p>
            <a:r>
              <a:rPr lang="en-US" dirty="0"/>
              <a:t>(6)</a:t>
            </a:r>
          </a:p>
        </p:txBody>
      </p:sp>
      <p:sp>
        <p:nvSpPr>
          <p:cNvPr id="20" name="TextBox 19">
            <a:extLst>
              <a:ext uri="{FF2B5EF4-FFF2-40B4-BE49-F238E27FC236}">
                <a16:creationId xmlns:a16="http://schemas.microsoft.com/office/drawing/2014/main" id="{60DD8EE2-C254-DA4B-976E-C682B786518D}"/>
              </a:ext>
            </a:extLst>
          </p:cNvPr>
          <p:cNvSpPr txBox="1"/>
          <p:nvPr/>
        </p:nvSpPr>
        <p:spPr>
          <a:xfrm>
            <a:off x="9920766" y="5515216"/>
            <a:ext cx="500503" cy="369332"/>
          </a:xfrm>
          <a:prstGeom prst="rect">
            <a:avLst/>
          </a:prstGeom>
          <a:noFill/>
        </p:spPr>
        <p:txBody>
          <a:bodyPr wrap="square" rtlCol="0">
            <a:spAutoFit/>
          </a:bodyPr>
          <a:lstStyle/>
          <a:p>
            <a:r>
              <a:rPr lang="en-US" dirty="0"/>
              <a:t>(7)</a:t>
            </a:r>
          </a:p>
        </p:txBody>
      </p:sp>
    </p:spTree>
    <p:extLst>
      <p:ext uri="{BB962C8B-B14F-4D97-AF65-F5344CB8AC3E}">
        <p14:creationId xmlns:p14="http://schemas.microsoft.com/office/powerpoint/2010/main" val="2060752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59DB-87D5-9F46-8170-4095ED0D265E}"/>
              </a:ext>
            </a:extLst>
          </p:cNvPr>
          <p:cNvSpPr>
            <a:spLocks noGrp="1"/>
          </p:cNvSpPr>
          <p:nvPr>
            <p:ph type="title"/>
          </p:nvPr>
        </p:nvSpPr>
        <p:spPr/>
        <p:txBody>
          <a:bodyPr/>
          <a:lstStyle/>
          <a:p>
            <a:r>
              <a:rPr lang="en-US" dirty="0"/>
              <a:t>Setup: Terminal Navigation</a:t>
            </a:r>
          </a:p>
        </p:txBody>
      </p:sp>
      <p:sp>
        <p:nvSpPr>
          <p:cNvPr id="3" name="Content Placeholder 2">
            <a:extLst>
              <a:ext uri="{FF2B5EF4-FFF2-40B4-BE49-F238E27FC236}">
                <a16:creationId xmlns:a16="http://schemas.microsoft.com/office/drawing/2014/main" id="{B081387B-B8ED-554B-9262-DF2080299F42}"/>
              </a:ext>
            </a:extLst>
          </p:cNvPr>
          <p:cNvSpPr>
            <a:spLocks noGrp="1"/>
          </p:cNvSpPr>
          <p:nvPr>
            <p:ph idx="1"/>
          </p:nvPr>
        </p:nvSpPr>
        <p:spPr>
          <a:xfrm>
            <a:off x="838200" y="1690688"/>
            <a:ext cx="10515600" cy="4962801"/>
          </a:xfrm>
        </p:spPr>
        <p:txBody>
          <a:bodyPr>
            <a:normAutofit fontScale="70000" lnSpcReduction="20000"/>
          </a:bodyPr>
          <a:lstStyle/>
          <a:p>
            <a:r>
              <a:rPr lang="en-US" dirty="0"/>
              <a:t>The terminal can be run by using spotlight search (command + space) and then typing in “terminal” and pressing enter</a:t>
            </a:r>
          </a:p>
          <a:p>
            <a:r>
              <a:rPr lang="en-US" dirty="0"/>
              <a:t>The </a:t>
            </a:r>
            <a:r>
              <a:rPr lang="en-US" b="1" dirty="0"/>
              <a:t>only </a:t>
            </a:r>
            <a:r>
              <a:rPr lang="en-US" dirty="0"/>
              <a:t>thing</a:t>
            </a:r>
            <a:r>
              <a:rPr lang="en-US" b="1" dirty="0"/>
              <a:t> </a:t>
            </a:r>
            <a:r>
              <a:rPr lang="en-US" dirty="0"/>
              <a:t>you will need to know how to do </a:t>
            </a:r>
            <a:r>
              <a:rPr lang="en-US" b="1" dirty="0"/>
              <a:t>in the terminal </a:t>
            </a:r>
            <a:r>
              <a:rPr lang="en-US" dirty="0"/>
              <a:t>is to navigate through your file system. Here are the commands you might need to enter:</a:t>
            </a:r>
          </a:p>
          <a:p>
            <a:r>
              <a:rPr lang="en-US" i="1" dirty="0" err="1"/>
              <a:t>pwd</a:t>
            </a:r>
            <a:r>
              <a:rPr lang="en-US" dirty="0"/>
              <a:t> gives the current path (file system location). Forward slashes separate folders</a:t>
            </a:r>
          </a:p>
          <a:p>
            <a:r>
              <a:rPr lang="en-US" i="1" dirty="0"/>
              <a:t>ls </a:t>
            </a:r>
            <a:r>
              <a:rPr lang="en-US" dirty="0"/>
              <a:t>lists all files and folders in your folder</a:t>
            </a:r>
            <a:endParaRPr lang="en-US" i="1" dirty="0"/>
          </a:p>
          <a:p>
            <a:r>
              <a:rPr lang="en-US" i="1" dirty="0"/>
              <a:t>cd </a:t>
            </a:r>
            <a:r>
              <a:rPr lang="en-US" i="1" dirty="0" err="1"/>
              <a:t>folderName</a:t>
            </a:r>
            <a:r>
              <a:rPr lang="en-US" i="1" dirty="0"/>
              <a:t> </a:t>
            </a:r>
            <a:r>
              <a:rPr lang="en-US" dirty="0"/>
              <a:t>will move to a folder called “</a:t>
            </a:r>
            <a:r>
              <a:rPr lang="en-US" dirty="0" err="1"/>
              <a:t>folderName</a:t>
            </a:r>
            <a:r>
              <a:rPr lang="en-US" dirty="0"/>
              <a:t>”</a:t>
            </a:r>
          </a:p>
          <a:p>
            <a:r>
              <a:rPr lang="en-US" i="1" dirty="0"/>
              <a:t>cd .. </a:t>
            </a:r>
            <a:r>
              <a:rPr lang="en-US" dirty="0"/>
              <a:t>will change to the folder one level up</a:t>
            </a:r>
          </a:p>
          <a:p>
            <a:r>
              <a:rPr lang="en-US" i="1" dirty="0"/>
              <a:t>cd </a:t>
            </a:r>
            <a:r>
              <a:rPr lang="en-US" i="1" dirty="0" err="1"/>
              <a:t>folderName</a:t>
            </a:r>
            <a:r>
              <a:rPr lang="en-US" i="1" dirty="0"/>
              <a:t>/</a:t>
            </a:r>
            <a:r>
              <a:rPr lang="en-US" i="1" dirty="0" err="1"/>
              <a:t>subfolderName</a:t>
            </a:r>
            <a:r>
              <a:rPr lang="en-US" i="1" dirty="0"/>
              <a:t> </a:t>
            </a:r>
            <a:r>
              <a:rPr lang="en-US" dirty="0"/>
              <a:t>will move to the subfolder called “</a:t>
            </a:r>
            <a:r>
              <a:rPr lang="en-US" dirty="0" err="1"/>
              <a:t>subfolderName</a:t>
            </a:r>
            <a:r>
              <a:rPr lang="en-US" dirty="0"/>
              <a:t>” in ”</a:t>
            </a:r>
            <a:r>
              <a:rPr lang="en-US" dirty="0" err="1"/>
              <a:t>folderName</a:t>
            </a:r>
            <a:r>
              <a:rPr lang="en-US" dirty="0"/>
              <a:t>” and so on</a:t>
            </a:r>
          </a:p>
          <a:p>
            <a:r>
              <a:rPr lang="en-US" dirty="0"/>
              <a:t>Pressing the ”tab” key autocompletes folder/filenames (shows all files/folders that have the same letters you’ve typed in so far)</a:t>
            </a:r>
          </a:p>
          <a:p>
            <a:r>
              <a:rPr lang="en-US" dirty="0"/>
              <a:t>Pressing the up arrow shows you the previous command you entered in the terminal, pressing the down arrow shows you the next command in your terminal history (only if you’ve pressed up at least once)</a:t>
            </a:r>
          </a:p>
          <a:p>
            <a:r>
              <a:rPr lang="en-US" b="1" dirty="0"/>
              <a:t>Note:</a:t>
            </a:r>
            <a:r>
              <a:rPr lang="en-US" dirty="0"/>
              <a:t> mouse does not work in the terminal; you need to use arrow keys and/or backspace to move around in a line or remove characters</a:t>
            </a:r>
          </a:p>
        </p:txBody>
      </p:sp>
    </p:spTree>
    <p:extLst>
      <p:ext uri="{BB962C8B-B14F-4D97-AF65-F5344CB8AC3E}">
        <p14:creationId xmlns:p14="http://schemas.microsoft.com/office/powerpoint/2010/main" val="225540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661B7-BE14-EA44-A2F2-EDAB76ED9843}"/>
              </a:ext>
            </a:extLst>
          </p:cNvPr>
          <p:cNvSpPr>
            <a:spLocks noGrp="1"/>
          </p:cNvSpPr>
          <p:nvPr>
            <p:ph type="title"/>
          </p:nvPr>
        </p:nvSpPr>
        <p:spPr>
          <a:xfrm>
            <a:off x="0" y="24019"/>
            <a:ext cx="10515600" cy="657018"/>
          </a:xfrm>
        </p:spPr>
        <p:txBody>
          <a:bodyPr>
            <a:normAutofit fontScale="90000"/>
          </a:bodyPr>
          <a:lstStyle/>
          <a:p>
            <a:r>
              <a:rPr lang="en-US" dirty="0"/>
              <a:t>Workflow: Analysis</a:t>
            </a:r>
          </a:p>
        </p:txBody>
      </p:sp>
      <p:sp>
        <p:nvSpPr>
          <p:cNvPr id="3" name="Content Placeholder 2">
            <a:extLst>
              <a:ext uri="{FF2B5EF4-FFF2-40B4-BE49-F238E27FC236}">
                <a16:creationId xmlns:a16="http://schemas.microsoft.com/office/drawing/2014/main" id="{B21BA3CD-41CE-7340-B932-B609D63C7918}"/>
              </a:ext>
            </a:extLst>
          </p:cNvPr>
          <p:cNvSpPr>
            <a:spLocks noGrp="1"/>
          </p:cNvSpPr>
          <p:nvPr>
            <p:ph idx="1"/>
          </p:nvPr>
        </p:nvSpPr>
        <p:spPr>
          <a:xfrm>
            <a:off x="0" y="811834"/>
            <a:ext cx="6202017" cy="5688358"/>
          </a:xfrm>
        </p:spPr>
        <p:txBody>
          <a:bodyPr>
            <a:normAutofit fontScale="92500" lnSpcReduction="20000"/>
          </a:bodyPr>
          <a:lstStyle/>
          <a:p>
            <a:r>
              <a:rPr lang="en-US" sz="1800" dirty="0"/>
              <a:t>This window is called the composition window, and it is used to compare the levels of various phenotypes and features across the different groups</a:t>
            </a:r>
          </a:p>
          <a:p>
            <a:r>
              <a:rPr lang="en-US" sz="1800" dirty="0"/>
              <a:t>The three dropdowns in (1) let you control which levels/features to put on the x and y axis as well as what to color by</a:t>
            </a:r>
          </a:p>
          <a:p>
            <a:r>
              <a:rPr lang="en-US" sz="1800" dirty="0"/>
              <a:t>In the example A, I put “CAR” on the x axis, and left group as the hue, and put percent on the y axis. This caused the plot to display the percentage of each group within the CARs selected; aka out of all of the BV7 cells in the selection, 70% of them belong to group 2 and so on</a:t>
            </a:r>
          </a:p>
          <a:p>
            <a:r>
              <a:rPr lang="en-US" sz="1800" dirty="0"/>
              <a:t>This can be used to see what the composition of each cluster in terms of condition is</a:t>
            </a:r>
          </a:p>
          <a:p>
            <a:r>
              <a:rPr lang="en-US" sz="1800" dirty="0"/>
              <a:t>You can also use this plot to compare the markers in a 2D or 1D form</a:t>
            </a:r>
          </a:p>
          <a:p>
            <a:r>
              <a:rPr lang="en-US" sz="1800" dirty="0"/>
              <a:t>In example B, I change the x and y axes dropdowns to CD4 and CD8 respectively, and continue coloring by CAR</a:t>
            </a:r>
          </a:p>
          <a:p>
            <a:pPr lvl="1"/>
            <a:r>
              <a:rPr lang="en-US" sz="1800" dirty="0"/>
              <a:t>This lets me see that group 1 is CD4+, group 2 is CD8+, and group 3 is CD4-/CD8-</a:t>
            </a:r>
          </a:p>
          <a:p>
            <a:pPr lvl="1"/>
            <a:r>
              <a:rPr lang="en-US" sz="1800" dirty="0"/>
              <a:t>If I had a feature only on the x axis and frequency on the y axis, it would show a 1 dimensional KDE of whatever feature was on the x axis, colored by group</a:t>
            </a:r>
          </a:p>
          <a:p>
            <a:r>
              <a:rPr lang="en-US" sz="1800" dirty="0"/>
              <a:t>Button (2) is used to update the composition plot whenever a change is made</a:t>
            </a:r>
          </a:p>
          <a:p>
            <a:r>
              <a:rPr lang="en-US" sz="1800" dirty="0"/>
              <a:t>Button (3) is used to save the current plot with the suffix </a:t>
            </a:r>
            <a:br>
              <a:rPr lang="en-US" sz="1800" dirty="0"/>
            </a:br>
            <a:r>
              <a:rPr lang="en-US" sz="1800" dirty="0"/>
              <a:t>“-composition”</a:t>
            </a:r>
          </a:p>
        </p:txBody>
      </p:sp>
      <p:pic>
        <p:nvPicPr>
          <p:cNvPr id="5" name="Picture 4">
            <a:extLst>
              <a:ext uri="{FF2B5EF4-FFF2-40B4-BE49-F238E27FC236}">
                <a16:creationId xmlns:a16="http://schemas.microsoft.com/office/drawing/2014/main" id="{34179E8E-C7CF-D046-A712-4DAAAD2FC8F7}"/>
              </a:ext>
            </a:extLst>
          </p:cNvPr>
          <p:cNvPicPr>
            <a:picLocks noChangeAspect="1"/>
          </p:cNvPicPr>
          <p:nvPr/>
        </p:nvPicPr>
        <p:blipFill rotWithShape="1">
          <a:blip r:embed="rId2"/>
          <a:srcRect l="37034" t="78123" r="33411" b="1885"/>
          <a:stretch/>
        </p:blipFill>
        <p:spPr>
          <a:xfrm>
            <a:off x="7017024" y="4728207"/>
            <a:ext cx="1600200" cy="1245256"/>
          </a:xfrm>
          <a:prstGeom prst="rect">
            <a:avLst/>
          </a:prstGeom>
        </p:spPr>
      </p:pic>
      <p:pic>
        <p:nvPicPr>
          <p:cNvPr id="6" name="Picture 5">
            <a:extLst>
              <a:ext uri="{FF2B5EF4-FFF2-40B4-BE49-F238E27FC236}">
                <a16:creationId xmlns:a16="http://schemas.microsoft.com/office/drawing/2014/main" id="{7C23350A-D8A2-8544-870F-08DE8250E194}"/>
              </a:ext>
            </a:extLst>
          </p:cNvPr>
          <p:cNvPicPr>
            <a:picLocks noChangeAspect="1"/>
          </p:cNvPicPr>
          <p:nvPr/>
        </p:nvPicPr>
        <p:blipFill rotWithShape="1">
          <a:blip r:embed="rId2"/>
          <a:srcRect l="3439" t="4927" r="35522" b="30339"/>
          <a:stretch/>
        </p:blipFill>
        <p:spPr>
          <a:xfrm>
            <a:off x="6215856" y="1167019"/>
            <a:ext cx="2918791" cy="3561188"/>
          </a:xfrm>
          <a:prstGeom prst="rect">
            <a:avLst/>
          </a:prstGeom>
        </p:spPr>
      </p:pic>
      <p:pic>
        <p:nvPicPr>
          <p:cNvPr id="8" name="Picture 7">
            <a:extLst>
              <a:ext uri="{FF2B5EF4-FFF2-40B4-BE49-F238E27FC236}">
                <a16:creationId xmlns:a16="http://schemas.microsoft.com/office/drawing/2014/main" id="{1BCDEA5F-C0B8-9342-9435-5D3491593444}"/>
              </a:ext>
            </a:extLst>
          </p:cNvPr>
          <p:cNvPicPr>
            <a:picLocks noChangeAspect="1"/>
          </p:cNvPicPr>
          <p:nvPr/>
        </p:nvPicPr>
        <p:blipFill rotWithShape="1">
          <a:blip r:embed="rId3"/>
          <a:srcRect t="1927" r="34312" b="2813"/>
          <a:stretch/>
        </p:blipFill>
        <p:spPr>
          <a:xfrm>
            <a:off x="9134647" y="1167019"/>
            <a:ext cx="3057353" cy="3491001"/>
          </a:xfrm>
          <a:prstGeom prst="rect">
            <a:avLst/>
          </a:prstGeom>
        </p:spPr>
      </p:pic>
      <p:pic>
        <p:nvPicPr>
          <p:cNvPr id="10" name="Picture 9">
            <a:extLst>
              <a:ext uri="{FF2B5EF4-FFF2-40B4-BE49-F238E27FC236}">
                <a16:creationId xmlns:a16="http://schemas.microsoft.com/office/drawing/2014/main" id="{DF78451B-C663-274E-BC4B-EF6F63580844}"/>
              </a:ext>
            </a:extLst>
          </p:cNvPr>
          <p:cNvPicPr>
            <a:picLocks noChangeAspect="1"/>
          </p:cNvPicPr>
          <p:nvPr/>
        </p:nvPicPr>
        <p:blipFill rotWithShape="1">
          <a:blip r:embed="rId2"/>
          <a:srcRect l="85130" t="30245" b="60341"/>
          <a:stretch/>
        </p:blipFill>
        <p:spPr>
          <a:xfrm>
            <a:off x="8865702" y="453232"/>
            <a:ext cx="805070" cy="586408"/>
          </a:xfrm>
          <a:prstGeom prst="rect">
            <a:avLst/>
          </a:prstGeom>
        </p:spPr>
      </p:pic>
      <p:sp>
        <p:nvSpPr>
          <p:cNvPr id="12" name="TextBox 11">
            <a:extLst>
              <a:ext uri="{FF2B5EF4-FFF2-40B4-BE49-F238E27FC236}">
                <a16:creationId xmlns:a16="http://schemas.microsoft.com/office/drawing/2014/main" id="{E53A2CDE-C746-6144-89F8-11B4F1F5B940}"/>
              </a:ext>
            </a:extLst>
          </p:cNvPr>
          <p:cNvSpPr txBox="1"/>
          <p:nvPr/>
        </p:nvSpPr>
        <p:spPr>
          <a:xfrm>
            <a:off x="8978259" y="4737508"/>
            <a:ext cx="500503" cy="369332"/>
          </a:xfrm>
          <a:prstGeom prst="rect">
            <a:avLst/>
          </a:prstGeom>
          <a:noFill/>
        </p:spPr>
        <p:txBody>
          <a:bodyPr wrap="square" rtlCol="0">
            <a:spAutoFit/>
          </a:bodyPr>
          <a:lstStyle/>
          <a:p>
            <a:r>
              <a:rPr lang="en-US" dirty="0"/>
              <a:t>(1)</a:t>
            </a:r>
          </a:p>
        </p:txBody>
      </p:sp>
      <p:sp>
        <p:nvSpPr>
          <p:cNvPr id="13" name="TextBox 12">
            <a:extLst>
              <a:ext uri="{FF2B5EF4-FFF2-40B4-BE49-F238E27FC236}">
                <a16:creationId xmlns:a16="http://schemas.microsoft.com/office/drawing/2014/main" id="{7B70CC1F-3427-EC43-B37C-5E3A1791E2F6}"/>
              </a:ext>
            </a:extLst>
          </p:cNvPr>
          <p:cNvSpPr txBox="1"/>
          <p:nvPr/>
        </p:nvSpPr>
        <p:spPr>
          <a:xfrm>
            <a:off x="9009246" y="5350835"/>
            <a:ext cx="500503" cy="369332"/>
          </a:xfrm>
          <a:prstGeom prst="rect">
            <a:avLst/>
          </a:prstGeom>
          <a:noFill/>
        </p:spPr>
        <p:txBody>
          <a:bodyPr wrap="square" rtlCol="0">
            <a:spAutoFit/>
          </a:bodyPr>
          <a:lstStyle/>
          <a:p>
            <a:r>
              <a:rPr lang="en-US" dirty="0"/>
              <a:t>(2)</a:t>
            </a:r>
          </a:p>
        </p:txBody>
      </p:sp>
      <p:sp>
        <p:nvSpPr>
          <p:cNvPr id="14" name="TextBox 13">
            <a:extLst>
              <a:ext uri="{FF2B5EF4-FFF2-40B4-BE49-F238E27FC236}">
                <a16:creationId xmlns:a16="http://schemas.microsoft.com/office/drawing/2014/main" id="{FEECD836-55F2-8844-A099-C1C7B5C76E44}"/>
              </a:ext>
            </a:extLst>
          </p:cNvPr>
          <p:cNvSpPr txBox="1"/>
          <p:nvPr/>
        </p:nvSpPr>
        <p:spPr>
          <a:xfrm>
            <a:off x="6689210" y="1478343"/>
            <a:ext cx="500503" cy="369332"/>
          </a:xfrm>
          <a:prstGeom prst="rect">
            <a:avLst/>
          </a:prstGeom>
          <a:noFill/>
        </p:spPr>
        <p:txBody>
          <a:bodyPr wrap="square" rtlCol="0">
            <a:spAutoFit/>
          </a:bodyPr>
          <a:lstStyle/>
          <a:p>
            <a:r>
              <a:rPr lang="en-US" dirty="0"/>
              <a:t>(A)</a:t>
            </a:r>
          </a:p>
        </p:txBody>
      </p:sp>
      <p:sp>
        <p:nvSpPr>
          <p:cNvPr id="15" name="TextBox 14">
            <a:extLst>
              <a:ext uri="{FF2B5EF4-FFF2-40B4-BE49-F238E27FC236}">
                <a16:creationId xmlns:a16="http://schemas.microsoft.com/office/drawing/2014/main" id="{C7854B02-143D-0141-B7BE-9EA6FEBE35CA}"/>
              </a:ext>
            </a:extLst>
          </p:cNvPr>
          <p:cNvSpPr txBox="1"/>
          <p:nvPr/>
        </p:nvSpPr>
        <p:spPr>
          <a:xfrm>
            <a:off x="9244091" y="1467017"/>
            <a:ext cx="500503" cy="369332"/>
          </a:xfrm>
          <a:prstGeom prst="rect">
            <a:avLst/>
          </a:prstGeom>
          <a:noFill/>
        </p:spPr>
        <p:txBody>
          <a:bodyPr wrap="square" rtlCol="0">
            <a:spAutoFit/>
          </a:bodyPr>
          <a:lstStyle/>
          <a:p>
            <a:r>
              <a:rPr lang="en-US" dirty="0"/>
              <a:t>(B)</a:t>
            </a:r>
          </a:p>
        </p:txBody>
      </p:sp>
      <p:sp>
        <p:nvSpPr>
          <p:cNvPr id="16" name="TextBox 15">
            <a:extLst>
              <a:ext uri="{FF2B5EF4-FFF2-40B4-BE49-F238E27FC236}">
                <a16:creationId xmlns:a16="http://schemas.microsoft.com/office/drawing/2014/main" id="{69398196-0140-3B4A-9970-518227DCBF2C}"/>
              </a:ext>
            </a:extLst>
          </p:cNvPr>
          <p:cNvSpPr txBox="1"/>
          <p:nvPr/>
        </p:nvSpPr>
        <p:spPr>
          <a:xfrm>
            <a:off x="8730043" y="118567"/>
            <a:ext cx="940729" cy="369332"/>
          </a:xfrm>
          <a:prstGeom prst="rect">
            <a:avLst/>
          </a:prstGeom>
          <a:noFill/>
        </p:spPr>
        <p:txBody>
          <a:bodyPr wrap="square" rtlCol="0">
            <a:spAutoFit/>
          </a:bodyPr>
          <a:lstStyle/>
          <a:p>
            <a:r>
              <a:rPr lang="en-US" dirty="0"/>
              <a:t>Group</a:t>
            </a:r>
          </a:p>
        </p:txBody>
      </p:sp>
      <p:sp>
        <p:nvSpPr>
          <p:cNvPr id="17" name="TextBox 16">
            <a:extLst>
              <a:ext uri="{FF2B5EF4-FFF2-40B4-BE49-F238E27FC236}">
                <a16:creationId xmlns:a16="http://schemas.microsoft.com/office/drawing/2014/main" id="{15C139E8-B75F-8D4C-BAD1-BA7BA822EDD0}"/>
              </a:ext>
            </a:extLst>
          </p:cNvPr>
          <p:cNvSpPr txBox="1"/>
          <p:nvPr/>
        </p:nvSpPr>
        <p:spPr>
          <a:xfrm>
            <a:off x="9009246" y="5627311"/>
            <a:ext cx="500503" cy="369332"/>
          </a:xfrm>
          <a:prstGeom prst="rect">
            <a:avLst/>
          </a:prstGeom>
          <a:noFill/>
        </p:spPr>
        <p:txBody>
          <a:bodyPr wrap="square" rtlCol="0">
            <a:spAutoFit/>
          </a:bodyPr>
          <a:lstStyle/>
          <a:p>
            <a:r>
              <a:rPr lang="en-US" dirty="0"/>
              <a:t>(3)</a:t>
            </a:r>
          </a:p>
        </p:txBody>
      </p:sp>
      <p:pic>
        <p:nvPicPr>
          <p:cNvPr id="19" name="Picture 18">
            <a:extLst>
              <a:ext uri="{FF2B5EF4-FFF2-40B4-BE49-F238E27FC236}">
                <a16:creationId xmlns:a16="http://schemas.microsoft.com/office/drawing/2014/main" id="{E7C543AC-42BD-B544-8E0B-0B42AC3AE983}"/>
              </a:ext>
            </a:extLst>
          </p:cNvPr>
          <p:cNvPicPr>
            <a:picLocks noChangeAspect="1"/>
          </p:cNvPicPr>
          <p:nvPr/>
        </p:nvPicPr>
        <p:blipFill>
          <a:blip r:embed="rId4"/>
          <a:stretch>
            <a:fillRect/>
          </a:stretch>
        </p:blipFill>
        <p:spPr>
          <a:xfrm>
            <a:off x="9949654" y="4728207"/>
            <a:ext cx="1600200" cy="1209907"/>
          </a:xfrm>
          <a:prstGeom prst="rect">
            <a:avLst/>
          </a:prstGeom>
        </p:spPr>
      </p:pic>
      <p:cxnSp>
        <p:nvCxnSpPr>
          <p:cNvPr id="22" name="Straight Arrow Connector 21">
            <a:extLst>
              <a:ext uri="{FF2B5EF4-FFF2-40B4-BE49-F238E27FC236}">
                <a16:creationId xmlns:a16="http://schemas.microsoft.com/office/drawing/2014/main" id="{DED5C852-BF29-5346-8F45-367C699400F7}"/>
              </a:ext>
            </a:extLst>
          </p:cNvPr>
          <p:cNvCxnSpPr/>
          <p:nvPr/>
        </p:nvCxnSpPr>
        <p:spPr>
          <a:xfrm flipH="1">
            <a:off x="8507896" y="5584710"/>
            <a:ext cx="5110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44E4C174-138C-0B49-88F3-386CFD307EFC}"/>
              </a:ext>
            </a:extLst>
          </p:cNvPr>
          <p:cNvCxnSpPr>
            <a:cxnSpLocks/>
          </p:cNvCxnSpPr>
          <p:nvPr/>
        </p:nvCxnSpPr>
        <p:spPr>
          <a:xfrm>
            <a:off x="9478762" y="5557124"/>
            <a:ext cx="5262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8D37CAB-B5C7-FB44-8A64-7376AEA6F018}"/>
              </a:ext>
            </a:extLst>
          </p:cNvPr>
          <p:cNvCxnSpPr>
            <a:cxnSpLocks/>
          </p:cNvCxnSpPr>
          <p:nvPr/>
        </p:nvCxnSpPr>
        <p:spPr>
          <a:xfrm>
            <a:off x="9462195" y="5796562"/>
            <a:ext cx="5262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9093F0AF-DDC8-B04A-96A7-A241102ABA60}"/>
              </a:ext>
            </a:extLst>
          </p:cNvPr>
          <p:cNvCxnSpPr>
            <a:cxnSpLocks/>
          </p:cNvCxnSpPr>
          <p:nvPr/>
        </p:nvCxnSpPr>
        <p:spPr>
          <a:xfrm flipH="1">
            <a:off x="8456645" y="5811977"/>
            <a:ext cx="5467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8D842E19-12FB-1E48-94BC-4515D42C1A76}"/>
              </a:ext>
            </a:extLst>
          </p:cNvPr>
          <p:cNvCxnSpPr>
            <a:cxnSpLocks/>
          </p:cNvCxnSpPr>
          <p:nvPr/>
        </p:nvCxnSpPr>
        <p:spPr>
          <a:xfrm>
            <a:off x="9423442" y="4922174"/>
            <a:ext cx="5262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118ED761-3DFC-A94B-88B7-5DA346C402A1}"/>
              </a:ext>
            </a:extLst>
          </p:cNvPr>
          <p:cNvCxnSpPr>
            <a:cxnSpLocks/>
          </p:cNvCxnSpPr>
          <p:nvPr/>
        </p:nvCxnSpPr>
        <p:spPr>
          <a:xfrm flipH="1">
            <a:off x="8551135" y="4922174"/>
            <a:ext cx="4523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Right Brace 32">
            <a:extLst>
              <a:ext uri="{FF2B5EF4-FFF2-40B4-BE49-F238E27FC236}">
                <a16:creationId xmlns:a16="http://schemas.microsoft.com/office/drawing/2014/main" id="{400AD34C-106D-5D47-BFC0-5E479CA4AB37}"/>
              </a:ext>
            </a:extLst>
          </p:cNvPr>
          <p:cNvSpPr/>
          <p:nvPr/>
        </p:nvSpPr>
        <p:spPr>
          <a:xfrm>
            <a:off x="8456645" y="4737508"/>
            <a:ext cx="45719" cy="79799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Right Brace 33">
            <a:extLst>
              <a:ext uri="{FF2B5EF4-FFF2-40B4-BE49-F238E27FC236}">
                <a16:creationId xmlns:a16="http://schemas.microsoft.com/office/drawing/2014/main" id="{3C1E920F-114C-4640-AD81-28BD5C435127}"/>
              </a:ext>
            </a:extLst>
          </p:cNvPr>
          <p:cNvSpPr/>
          <p:nvPr/>
        </p:nvSpPr>
        <p:spPr>
          <a:xfrm flipH="1">
            <a:off x="10033985" y="4706302"/>
            <a:ext cx="45719" cy="79799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126733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869B1-5B4C-9A4C-AE50-7EABBB8757EA}"/>
              </a:ext>
            </a:extLst>
          </p:cNvPr>
          <p:cNvSpPr>
            <a:spLocks noGrp="1"/>
          </p:cNvSpPr>
          <p:nvPr>
            <p:ph type="title"/>
          </p:nvPr>
        </p:nvSpPr>
        <p:spPr>
          <a:xfrm>
            <a:off x="713963" y="91487"/>
            <a:ext cx="10515600" cy="855491"/>
          </a:xfrm>
        </p:spPr>
        <p:txBody>
          <a:bodyPr/>
          <a:lstStyle/>
          <a:p>
            <a:r>
              <a:rPr lang="en-US" dirty="0"/>
              <a:t>Final Notes (Analysis)</a:t>
            </a:r>
          </a:p>
        </p:txBody>
      </p:sp>
      <p:sp>
        <p:nvSpPr>
          <p:cNvPr id="3" name="Content Placeholder 2">
            <a:extLst>
              <a:ext uri="{FF2B5EF4-FFF2-40B4-BE49-F238E27FC236}">
                <a16:creationId xmlns:a16="http://schemas.microsoft.com/office/drawing/2014/main" id="{92178720-87AC-9344-8E78-9FA795536E31}"/>
              </a:ext>
            </a:extLst>
          </p:cNvPr>
          <p:cNvSpPr>
            <a:spLocks noGrp="1"/>
          </p:cNvSpPr>
          <p:nvPr>
            <p:ph idx="1"/>
          </p:nvPr>
        </p:nvSpPr>
        <p:spPr>
          <a:xfrm>
            <a:off x="599661" y="3553446"/>
            <a:ext cx="10515600" cy="3304554"/>
          </a:xfrm>
        </p:spPr>
        <p:txBody>
          <a:bodyPr/>
          <a:lstStyle/>
          <a:p>
            <a:r>
              <a:rPr lang="en-US" dirty="0"/>
              <a:t>I will be updating this GUI as people find bugs that I couldn’t find, so be sure to look out for updates</a:t>
            </a:r>
          </a:p>
          <a:p>
            <a:r>
              <a:rPr lang="en-US" dirty="0"/>
              <a:t>Let me know if you think there are any features that should be added; I might not be able to do them due to difficulty/time investment but I would still like to hear the ideas</a:t>
            </a:r>
          </a:p>
          <a:p>
            <a:r>
              <a:rPr lang="en-US" dirty="0"/>
              <a:t>Thanks for trying this; I’ve personally found it very useful for my own projects and I hope it will help simplify your data analysis as well</a:t>
            </a:r>
          </a:p>
          <a:p>
            <a:endParaRPr lang="en-US" dirty="0"/>
          </a:p>
        </p:txBody>
      </p:sp>
      <p:sp>
        <p:nvSpPr>
          <p:cNvPr id="5" name="Title 1">
            <a:extLst>
              <a:ext uri="{FF2B5EF4-FFF2-40B4-BE49-F238E27FC236}">
                <a16:creationId xmlns:a16="http://schemas.microsoft.com/office/drawing/2014/main" id="{BD89740C-6167-0046-8338-0AE8E2F353F8}"/>
              </a:ext>
            </a:extLst>
          </p:cNvPr>
          <p:cNvSpPr txBox="1">
            <a:spLocks/>
          </p:cNvSpPr>
          <p:nvPr/>
        </p:nvSpPr>
        <p:spPr>
          <a:xfrm>
            <a:off x="838200" y="2815463"/>
            <a:ext cx="10515600" cy="8554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Final Notes (Overall)</a:t>
            </a:r>
          </a:p>
        </p:txBody>
      </p:sp>
      <p:sp>
        <p:nvSpPr>
          <p:cNvPr id="6" name="TextBox 5">
            <a:extLst>
              <a:ext uri="{FF2B5EF4-FFF2-40B4-BE49-F238E27FC236}">
                <a16:creationId xmlns:a16="http://schemas.microsoft.com/office/drawing/2014/main" id="{F31AF503-38B6-1740-97BF-CFBC73E6DAB7}"/>
              </a:ext>
            </a:extLst>
          </p:cNvPr>
          <p:cNvSpPr txBox="1"/>
          <p:nvPr/>
        </p:nvSpPr>
        <p:spPr>
          <a:xfrm>
            <a:off x="515180" y="911725"/>
            <a:ext cx="11438281"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Remember that the data from each stage of the analysis process (</a:t>
            </a:r>
            <a:r>
              <a:rPr lang="en-US" sz="2400" dirty="0" err="1"/>
              <a:t>subsetting</a:t>
            </a:r>
            <a:r>
              <a:rPr lang="en-US" sz="2400" dirty="0"/>
              <a:t>, dimension reduction, clustering) are all saved in the </a:t>
            </a:r>
            <a:r>
              <a:rPr lang="en-US" sz="2400" dirty="0" err="1"/>
              <a:t>outputData</a:t>
            </a:r>
            <a:r>
              <a:rPr lang="en-US" sz="2400" dirty="0"/>
              <a:t>/</a:t>
            </a:r>
            <a:r>
              <a:rPr lang="en-US" sz="2400" dirty="0" err="1"/>
              <a:t>analysisFiles</a:t>
            </a:r>
            <a:r>
              <a:rPr lang="en-US" sz="2400" dirty="0"/>
              <a:t> subfolders</a:t>
            </a:r>
          </a:p>
          <a:p>
            <a:pPr marL="742950" lvl="1" indent="-285750">
              <a:buFont typeface="Arial" panose="020B0604020202020204" pitchFamily="34" charset="0"/>
              <a:buChar char="•"/>
            </a:pPr>
            <a:r>
              <a:rPr lang="en-US" sz="2400" dirty="0"/>
              <a:t>This means you can easily manipulate them directly outside of the GUI using python if you want</a:t>
            </a:r>
          </a:p>
          <a:p>
            <a:pPr marL="285750" indent="-285750">
              <a:buFont typeface="Arial" panose="020B0604020202020204" pitchFamily="34" charset="0"/>
              <a:buChar char="•"/>
            </a:pPr>
            <a:r>
              <a:rPr lang="en-US" sz="2400" dirty="0"/>
              <a:t>The plots generated from the cluster comparison page will always be in plots</a:t>
            </a:r>
          </a:p>
        </p:txBody>
      </p:sp>
    </p:spTree>
    <p:extLst>
      <p:ext uri="{BB962C8B-B14F-4D97-AF65-F5344CB8AC3E}">
        <p14:creationId xmlns:p14="http://schemas.microsoft.com/office/powerpoint/2010/main" val="942143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CEC08-E512-1749-BCF2-58734B689CBF}"/>
              </a:ext>
            </a:extLst>
          </p:cNvPr>
          <p:cNvSpPr>
            <a:spLocks noGrp="1"/>
          </p:cNvSpPr>
          <p:nvPr>
            <p:ph type="title"/>
          </p:nvPr>
        </p:nvSpPr>
        <p:spPr/>
        <p:txBody>
          <a:bodyPr/>
          <a:lstStyle/>
          <a:p>
            <a:r>
              <a:rPr lang="en-US" dirty="0"/>
              <a:t>Setup: Installing python</a:t>
            </a:r>
          </a:p>
        </p:txBody>
      </p:sp>
      <p:sp>
        <p:nvSpPr>
          <p:cNvPr id="3" name="Content Placeholder 2">
            <a:extLst>
              <a:ext uri="{FF2B5EF4-FFF2-40B4-BE49-F238E27FC236}">
                <a16:creationId xmlns:a16="http://schemas.microsoft.com/office/drawing/2014/main" id="{BBD9B0EC-0817-F64A-8EAB-1F3FDCAB2F9B}"/>
              </a:ext>
            </a:extLst>
          </p:cNvPr>
          <p:cNvSpPr>
            <a:spLocks noGrp="1"/>
          </p:cNvSpPr>
          <p:nvPr>
            <p:ph idx="1"/>
          </p:nvPr>
        </p:nvSpPr>
        <p:spPr>
          <a:xfrm>
            <a:off x="838199" y="1825625"/>
            <a:ext cx="10810461" cy="4351338"/>
          </a:xfrm>
        </p:spPr>
        <p:txBody>
          <a:bodyPr>
            <a:normAutofit lnSpcReduction="10000"/>
          </a:bodyPr>
          <a:lstStyle/>
          <a:p>
            <a:r>
              <a:rPr lang="en-US" dirty="0"/>
              <a:t>The GUI needs to be run through the terminal. If you do not have python installed on your computer, follow these steps (If you do skip this slide and the next slide):</a:t>
            </a:r>
          </a:p>
          <a:p>
            <a:r>
              <a:rPr lang="en-US" dirty="0"/>
              <a:t>Install Homebrew (MacOS package manager) by copying and pasting the following command into your terminal</a:t>
            </a:r>
          </a:p>
          <a:p>
            <a:pPr marL="0" indent="0">
              <a:buNone/>
            </a:pPr>
            <a:r>
              <a:rPr lang="en-US" i="1" dirty="0"/>
              <a:t>ruby -e "</a:t>
            </a:r>
            <a:r>
              <a:rPr lang="en-US" b="1" i="1" dirty="0"/>
              <a:t>$(</a:t>
            </a:r>
            <a:r>
              <a:rPr lang="en-US" i="1" dirty="0"/>
              <a:t>curl -</a:t>
            </a:r>
            <a:r>
              <a:rPr lang="en-US" i="1" dirty="0" err="1"/>
              <a:t>fsSL</a:t>
            </a:r>
            <a:r>
              <a:rPr lang="en-US" i="1" dirty="0"/>
              <a:t> </a:t>
            </a:r>
            <a:r>
              <a:rPr lang="en-US" i="1" dirty="0">
                <a:hlinkClick r:id="rId2"/>
              </a:rPr>
              <a:t>https://raw.githubusercontent.com/Homebrew/install/master/install</a:t>
            </a:r>
            <a:r>
              <a:rPr lang="en-US" b="1" i="1" dirty="0"/>
              <a:t>)</a:t>
            </a:r>
            <a:r>
              <a:rPr lang="en-US" i="1" dirty="0"/>
              <a:t>”</a:t>
            </a:r>
          </a:p>
          <a:p>
            <a:r>
              <a:rPr lang="en-US" dirty="0"/>
              <a:t>After this finishes, use homebrew to install python by pasting the following command into terminal:</a:t>
            </a:r>
          </a:p>
          <a:p>
            <a:pPr marL="0" indent="0">
              <a:buNone/>
            </a:pPr>
            <a:r>
              <a:rPr lang="en-US" i="1" dirty="0"/>
              <a:t>brew install python</a:t>
            </a:r>
          </a:p>
        </p:txBody>
      </p:sp>
    </p:spTree>
    <p:extLst>
      <p:ext uri="{BB962C8B-B14F-4D97-AF65-F5344CB8AC3E}">
        <p14:creationId xmlns:p14="http://schemas.microsoft.com/office/powerpoint/2010/main" val="3929403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04132-123F-F04E-A4D7-CB0E29E4B27E}"/>
              </a:ext>
            </a:extLst>
          </p:cNvPr>
          <p:cNvSpPr>
            <a:spLocks noGrp="1"/>
          </p:cNvSpPr>
          <p:nvPr>
            <p:ph type="title"/>
          </p:nvPr>
        </p:nvSpPr>
        <p:spPr>
          <a:xfrm>
            <a:off x="838200" y="365125"/>
            <a:ext cx="10889974" cy="1325563"/>
          </a:xfrm>
        </p:spPr>
        <p:txBody>
          <a:bodyPr/>
          <a:lstStyle/>
          <a:p>
            <a:r>
              <a:rPr lang="en-US" dirty="0"/>
              <a:t>Setup: Installing </a:t>
            </a:r>
            <a:r>
              <a:rPr lang="en-US" dirty="0" err="1"/>
              <a:t>Jupyter</a:t>
            </a:r>
            <a:r>
              <a:rPr lang="en-US" dirty="0"/>
              <a:t> Notebook</a:t>
            </a:r>
          </a:p>
        </p:txBody>
      </p:sp>
      <p:sp>
        <p:nvSpPr>
          <p:cNvPr id="3" name="Content Placeholder 2">
            <a:extLst>
              <a:ext uri="{FF2B5EF4-FFF2-40B4-BE49-F238E27FC236}">
                <a16:creationId xmlns:a16="http://schemas.microsoft.com/office/drawing/2014/main" id="{24B635CB-9944-BE48-825B-259ECFFB0052}"/>
              </a:ext>
            </a:extLst>
          </p:cNvPr>
          <p:cNvSpPr>
            <a:spLocks noGrp="1"/>
          </p:cNvSpPr>
          <p:nvPr>
            <p:ph idx="1"/>
          </p:nvPr>
        </p:nvSpPr>
        <p:spPr>
          <a:xfrm>
            <a:off x="578734" y="1690688"/>
            <a:ext cx="10515600" cy="4351338"/>
          </a:xfrm>
        </p:spPr>
        <p:txBody>
          <a:bodyPr>
            <a:normAutofit fontScale="92500" lnSpcReduction="20000"/>
          </a:bodyPr>
          <a:lstStyle/>
          <a:p>
            <a:r>
              <a:rPr lang="en-US" dirty="0"/>
              <a:t>The previous slide installed the packages we needed to use the GUI. We now want to install an easy to use code editor to be able to create python scripts for ourselves when we are looking to work with/plot the data in more complex ways that what the GUI is built for. </a:t>
            </a:r>
            <a:r>
              <a:rPr lang="en-US" b="1" dirty="0" err="1"/>
              <a:t>Jupyter</a:t>
            </a:r>
            <a:r>
              <a:rPr lang="en-US" b="1" dirty="0"/>
              <a:t> notebook </a:t>
            </a:r>
            <a:r>
              <a:rPr lang="en-US" dirty="0"/>
              <a:t>is good for this</a:t>
            </a:r>
          </a:p>
          <a:p>
            <a:r>
              <a:rPr lang="en-US" dirty="0"/>
              <a:t>Install anaconda (choose 64 bit graphical installer for python 3.7): </a:t>
            </a:r>
            <a:r>
              <a:rPr lang="en-US" dirty="0">
                <a:hlinkClick r:id="rId2"/>
              </a:rPr>
              <a:t>https://www.anaconda.com/distribution/#macos</a:t>
            </a:r>
            <a:endParaRPr lang="en-US" dirty="0"/>
          </a:p>
          <a:p>
            <a:pPr lvl="1"/>
            <a:r>
              <a:rPr lang="en-US" dirty="0"/>
              <a:t>Follow prompts until the main anaconda window is open</a:t>
            </a:r>
          </a:p>
          <a:p>
            <a:r>
              <a:rPr lang="en-US" dirty="0"/>
              <a:t>Go to terminal, type in </a:t>
            </a:r>
          </a:p>
          <a:p>
            <a:pPr marL="0" indent="0">
              <a:buNone/>
            </a:pPr>
            <a:r>
              <a:rPr lang="en-US" i="1" dirty="0" err="1"/>
              <a:t>conda</a:t>
            </a:r>
            <a:r>
              <a:rPr lang="en-US" i="1" dirty="0"/>
              <a:t> config --set </a:t>
            </a:r>
            <a:r>
              <a:rPr lang="en-US" i="1" dirty="0" err="1"/>
              <a:t>auto_activate_base</a:t>
            </a:r>
            <a:r>
              <a:rPr lang="en-US" i="1" dirty="0"/>
              <a:t> false</a:t>
            </a:r>
          </a:p>
          <a:p>
            <a:r>
              <a:rPr lang="en-US" dirty="0"/>
              <a:t>Restart terminal</a:t>
            </a:r>
          </a:p>
          <a:p>
            <a:r>
              <a:rPr lang="en-US" dirty="0"/>
              <a:t>You can now launch </a:t>
            </a:r>
            <a:r>
              <a:rPr lang="en-US" dirty="0" err="1"/>
              <a:t>jupyter</a:t>
            </a:r>
            <a:r>
              <a:rPr lang="en-US" dirty="0"/>
              <a:t> notebook from anaconda</a:t>
            </a:r>
          </a:p>
        </p:txBody>
      </p:sp>
      <p:pic>
        <p:nvPicPr>
          <p:cNvPr id="5" name="Picture 4">
            <a:extLst>
              <a:ext uri="{FF2B5EF4-FFF2-40B4-BE49-F238E27FC236}">
                <a16:creationId xmlns:a16="http://schemas.microsoft.com/office/drawing/2014/main" id="{BCACD393-B3E1-0C41-B346-6AA3CD092728}"/>
              </a:ext>
            </a:extLst>
          </p:cNvPr>
          <p:cNvPicPr>
            <a:picLocks noChangeAspect="1"/>
          </p:cNvPicPr>
          <p:nvPr/>
        </p:nvPicPr>
        <p:blipFill>
          <a:blip r:embed="rId3"/>
          <a:stretch>
            <a:fillRect/>
          </a:stretch>
        </p:blipFill>
        <p:spPr>
          <a:xfrm>
            <a:off x="8340086" y="3750761"/>
            <a:ext cx="3680167" cy="2291265"/>
          </a:xfrm>
          <a:prstGeom prst="rect">
            <a:avLst/>
          </a:prstGeom>
        </p:spPr>
      </p:pic>
    </p:spTree>
    <p:extLst>
      <p:ext uri="{BB962C8B-B14F-4D97-AF65-F5344CB8AC3E}">
        <p14:creationId xmlns:p14="http://schemas.microsoft.com/office/powerpoint/2010/main" val="3731857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F8C10-8635-EC44-A8EE-F1A227D9178B}"/>
              </a:ext>
            </a:extLst>
          </p:cNvPr>
          <p:cNvSpPr>
            <a:spLocks noGrp="1"/>
          </p:cNvSpPr>
          <p:nvPr>
            <p:ph type="title"/>
          </p:nvPr>
        </p:nvSpPr>
        <p:spPr/>
        <p:txBody>
          <a:bodyPr/>
          <a:lstStyle/>
          <a:p>
            <a:r>
              <a:rPr lang="en-US" dirty="0"/>
              <a:t>Setup: Installing Packages</a:t>
            </a:r>
          </a:p>
        </p:txBody>
      </p:sp>
      <p:sp>
        <p:nvSpPr>
          <p:cNvPr id="3" name="Content Placeholder 2">
            <a:extLst>
              <a:ext uri="{FF2B5EF4-FFF2-40B4-BE49-F238E27FC236}">
                <a16:creationId xmlns:a16="http://schemas.microsoft.com/office/drawing/2014/main" id="{A1848B6F-EF66-4542-9B5B-EA7798E86F2E}"/>
              </a:ext>
            </a:extLst>
          </p:cNvPr>
          <p:cNvSpPr>
            <a:spLocks noGrp="1"/>
          </p:cNvSpPr>
          <p:nvPr>
            <p:ph idx="1"/>
          </p:nvPr>
        </p:nvSpPr>
        <p:spPr>
          <a:xfrm>
            <a:off x="838199" y="1825625"/>
            <a:ext cx="11088757" cy="3371408"/>
          </a:xfrm>
        </p:spPr>
        <p:txBody>
          <a:bodyPr/>
          <a:lstStyle/>
          <a:p>
            <a:r>
              <a:rPr lang="en-US" dirty="0"/>
              <a:t>We now need to install the packages the GUI needs to be able to run. We will use python’s “pip” package manager to do this. In the terminal, paste the following command (each word after install is a separate package used in the GUI):</a:t>
            </a:r>
          </a:p>
          <a:p>
            <a:pPr marL="0" indent="0">
              <a:buNone/>
            </a:pPr>
            <a:r>
              <a:rPr lang="en-US" sz="1400" i="1" dirty="0" err="1"/>
              <a:t>conda</a:t>
            </a:r>
            <a:r>
              <a:rPr lang="en-US" sz="1400" i="1" dirty="0"/>
              <a:t> install </a:t>
            </a:r>
            <a:r>
              <a:rPr lang="en-US" sz="1400" i="1" dirty="0" err="1"/>
              <a:t>cython</a:t>
            </a:r>
            <a:r>
              <a:rPr lang="en-US" sz="1400" i="1" dirty="0"/>
              <a:t> </a:t>
            </a:r>
            <a:r>
              <a:rPr lang="en-US" sz="1400" i="1" dirty="0" err="1"/>
              <a:t>fftw</a:t>
            </a:r>
            <a:r>
              <a:rPr lang="en-US" sz="1400" i="1" dirty="0"/>
              <a:t> </a:t>
            </a:r>
          </a:p>
          <a:p>
            <a:pPr marL="0" indent="0">
              <a:buNone/>
            </a:pPr>
            <a:r>
              <a:rPr lang="en-US" sz="1400" i="1" dirty="0"/>
              <a:t>pip install matplotlib </a:t>
            </a:r>
            <a:r>
              <a:rPr lang="en-US" sz="1400" i="1" dirty="0" err="1"/>
              <a:t>numpy</a:t>
            </a:r>
            <a:r>
              <a:rPr lang="en-US" sz="1400" i="1" dirty="0"/>
              <a:t> pandas </a:t>
            </a:r>
            <a:r>
              <a:rPr lang="en-US" sz="1400" i="1" dirty="0" err="1"/>
              <a:t>scipy</a:t>
            </a:r>
            <a:r>
              <a:rPr lang="en-US" sz="1400" i="1" dirty="0"/>
              <a:t> seaborn </a:t>
            </a:r>
            <a:r>
              <a:rPr lang="en-US" sz="1400" i="1" dirty="0" err="1"/>
              <a:t>sklearn</a:t>
            </a:r>
            <a:r>
              <a:rPr lang="en-US" sz="1400" i="1" dirty="0"/>
              <a:t> </a:t>
            </a:r>
            <a:r>
              <a:rPr lang="en-US" sz="1400" i="1" dirty="0" err="1"/>
              <a:t>statsmodels</a:t>
            </a:r>
            <a:r>
              <a:rPr lang="en-US" sz="1400" i="1" dirty="0"/>
              <a:t> tables </a:t>
            </a:r>
            <a:r>
              <a:rPr lang="en-US" sz="1400" i="1" dirty="0" err="1"/>
              <a:t>git+https</a:t>
            </a:r>
            <a:r>
              <a:rPr lang="en-US" sz="1400" i="1" dirty="0"/>
              <a:t>://</a:t>
            </a:r>
            <a:r>
              <a:rPr lang="en-US" sz="1400" i="1" dirty="0" err="1"/>
              <a:t>github.com</a:t>
            </a:r>
            <a:r>
              <a:rPr lang="en-US" sz="1400" i="1" dirty="0"/>
              <a:t>/</a:t>
            </a:r>
            <a:r>
              <a:rPr lang="en-US" sz="1400" i="1" dirty="0" err="1"/>
              <a:t>jacoblevine</a:t>
            </a:r>
            <a:r>
              <a:rPr lang="en-US" sz="1400" i="1" dirty="0"/>
              <a:t>/</a:t>
            </a:r>
            <a:r>
              <a:rPr lang="en-US" sz="1400" i="1" dirty="0" err="1"/>
              <a:t>phenograph.git</a:t>
            </a:r>
            <a:endParaRPr lang="en-US" sz="1400" i="1" dirty="0"/>
          </a:p>
          <a:p>
            <a:pPr marL="0" indent="0">
              <a:buNone/>
            </a:pPr>
            <a:r>
              <a:rPr lang="en-US" sz="1400" i="1" dirty="0" err="1"/>
              <a:t>xcode</a:t>
            </a:r>
            <a:r>
              <a:rPr lang="en-US" sz="1400" i="1" dirty="0"/>
              <a:t>-select –install</a:t>
            </a:r>
          </a:p>
          <a:p>
            <a:pPr marL="0" indent="0">
              <a:buNone/>
            </a:pPr>
            <a:r>
              <a:rPr lang="en-US" sz="1400" i="1" dirty="0"/>
              <a:t>pip install </a:t>
            </a:r>
            <a:r>
              <a:rPr lang="en-US" sz="1400" i="1" dirty="0" err="1"/>
              <a:t>umap</a:t>
            </a:r>
            <a:r>
              <a:rPr lang="en-US" sz="1400" i="1" dirty="0"/>
              <a:t>-learn --ignore-installed</a:t>
            </a:r>
          </a:p>
          <a:p>
            <a:pPr marL="0" indent="0">
              <a:buNone/>
            </a:pPr>
            <a:r>
              <a:rPr lang="en-US" sz="1400" i="1" dirty="0"/>
              <a:t>pip install </a:t>
            </a:r>
            <a:r>
              <a:rPr lang="en-US" sz="1400" i="1" dirty="0" err="1"/>
              <a:t>fitsne</a:t>
            </a:r>
            <a:endParaRPr lang="en-US" dirty="0"/>
          </a:p>
          <a:p>
            <a:endParaRPr lang="en-US" dirty="0"/>
          </a:p>
        </p:txBody>
      </p:sp>
    </p:spTree>
    <p:extLst>
      <p:ext uri="{BB962C8B-B14F-4D97-AF65-F5344CB8AC3E}">
        <p14:creationId xmlns:p14="http://schemas.microsoft.com/office/powerpoint/2010/main" val="606006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97DC1-B512-D845-A07C-2B9FB2D8862D}"/>
              </a:ext>
            </a:extLst>
          </p:cNvPr>
          <p:cNvSpPr>
            <a:spLocks noGrp="1"/>
          </p:cNvSpPr>
          <p:nvPr>
            <p:ph type="title"/>
          </p:nvPr>
        </p:nvSpPr>
        <p:spPr>
          <a:xfrm>
            <a:off x="487016" y="141045"/>
            <a:ext cx="10515600" cy="1325563"/>
          </a:xfrm>
        </p:spPr>
        <p:txBody>
          <a:bodyPr/>
          <a:lstStyle/>
          <a:p>
            <a:r>
              <a:rPr lang="en-US" dirty="0"/>
              <a:t>Setup: Downloading the GUI</a:t>
            </a:r>
          </a:p>
        </p:txBody>
      </p:sp>
      <p:sp>
        <p:nvSpPr>
          <p:cNvPr id="3" name="Content Placeholder 2">
            <a:extLst>
              <a:ext uri="{FF2B5EF4-FFF2-40B4-BE49-F238E27FC236}">
                <a16:creationId xmlns:a16="http://schemas.microsoft.com/office/drawing/2014/main" id="{343BA328-0F3E-5347-AD77-6E4A84EC09CE}"/>
              </a:ext>
            </a:extLst>
          </p:cNvPr>
          <p:cNvSpPr>
            <a:spLocks noGrp="1"/>
          </p:cNvSpPr>
          <p:nvPr>
            <p:ph idx="1"/>
          </p:nvPr>
        </p:nvSpPr>
        <p:spPr>
          <a:xfrm>
            <a:off x="487016" y="1507572"/>
            <a:ext cx="10515600" cy="2731241"/>
          </a:xfrm>
        </p:spPr>
        <p:txBody>
          <a:bodyPr>
            <a:normAutofit fontScale="85000" lnSpcReduction="10000"/>
          </a:bodyPr>
          <a:lstStyle/>
          <a:p>
            <a:r>
              <a:rPr lang="en-US" dirty="0"/>
              <a:t>Up to date versions of the GUI will be found here: </a:t>
            </a:r>
            <a:r>
              <a:rPr lang="en-US" dirty="0">
                <a:hlinkClick r:id="rId2"/>
              </a:rPr>
              <a:t>https://github.com/soorajachar/data-exploration-gui</a:t>
            </a:r>
            <a:endParaRPr lang="en-US" dirty="0"/>
          </a:p>
          <a:p>
            <a:r>
              <a:rPr lang="en-US" b="1" dirty="0"/>
              <a:t>IMPORTANT: If I update the GUI, you will need to redownload it. Make sure that when you redownload it, you only replace the old “programs” folder with the new “programs” folder to avoid having to remake paths to your projects</a:t>
            </a:r>
          </a:p>
          <a:p>
            <a:r>
              <a:rPr lang="en-US" dirty="0"/>
              <a:t>Click this buttons</a:t>
            </a:r>
            <a:br>
              <a:rPr lang="en-US" dirty="0"/>
            </a:br>
            <a:r>
              <a:rPr lang="en-US" dirty="0"/>
              <a:t>on the </a:t>
            </a:r>
            <a:r>
              <a:rPr lang="en-US" dirty="0" err="1"/>
              <a:t>github</a:t>
            </a:r>
            <a:r>
              <a:rPr lang="en-US" dirty="0"/>
              <a:t> page to download</a:t>
            </a:r>
            <a:br>
              <a:rPr lang="en-US" dirty="0"/>
            </a:br>
            <a:r>
              <a:rPr lang="en-US" dirty="0"/>
              <a:t>the GUI: </a:t>
            </a:r>
          </a:p>
        </p:txBody>
      </p:sp>
      <p:grpSp>
        <p:nvGrpSpPr>
          <p:cNvPr id="10" name="Group 9">
            <a:extLst>
              <a:ext uri="{FF2B5EF4-FFF2-40B4-BE49-F238E27FC236}">
                <a16:creationId xmlns:a16="http://schemas.microsoft.com/office/drawing/2014/main" id="{5AE5FCB7-55E6-2A46-AD7D-1E5FEC6FFE8B}"/>
              </a:ext>
            </a:extLst>
          </p:cNvPr>
          <p:cNvGrpSpPr/>
          <p:nvPr/>
        </p:nvGrpSpPr>
        <p:grpSpPr>
          <a:xfrm>
            <a:off x="5267739" y="3140766"/>
            <a:ext cx="5160559" cy="3696800"/>
            <a:chOff x="5855292" y="2817341"/>
            <a:chExt cx="5533910" cy="4040659"/>
          </a:xfrm>
        </p:grpSpPr>
        <p:pic>
          <p:nvPicPr>
            <p:cNvPr id="5" name="Picture 4">
              <a:extLst>
                <a:ext uri="{FF2B5EF4-FFF2-40B4-BE49-F238E27FC236}">
                  <a16:creationId xmlns:a16="http://schemas.microsoft.com/office/drawing/2014/main" id="{ED7E5081-AA4E-F244-B6CD-961CF590DDD6}"/>
                </a:ext>
              </a:extLst>
            </p:cNvPr>
            <p:cNvPicPr>
              <a:picLocks noChangeAspect="1"/>
            </p:cNvPicPr>
            <p:nvPr/>
          </p:nvPicPr>
          <p:blipFill>
            <a:blip r:embed="rId3"/>
            <a:stretch>
              <a:fillRect/>
            </a:stretch>
          </p:blipFill>
          <p:spPr>
            <a:xfrm>
              <a:off x="5855292" y="2817341"/>
              <a:ext cx="4855308" cy="4040659"/>
            </a:xfrm>
            <a:prstGeom prst="rect">
              <a:avLst/>
            </a:prstGeom>
          </p:spPr>
        </p:pic>
        <p:sp>
          <p:nvSpPr>
            <p:cNvPr id="6" name="Rectangle 5">
              <a:extLst>
                <a:ext uri="{FF2B5EF4-FFF2-40B4-BE49-F238E27FC236}">
                  <a16:creationId xmlns:a16="http://schemas.microsoft.com/office/drawing/2014/main" id="{837F0A9F-F6C5-6E42-ABAB-0A8EE3318F33}"/>
                </a:ext>
              </a:extLst>
            </p:cNvPr>
            <p:cNvSpPr/>
            <p:nvPr/>
          </p:nvSpPr>
          <p:spPr>
            <a:xfrm>
              <a:off x="9848335" y="4837670"/>
              <a:ext cx="862265" cy="191530"/>
            </a:xfrm>
            <a:prstGeom prst="rect">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3EBA631-3F99-2A47-8B48-87B28633B00A}"/>
                </a:ext>
              </a:extLst>
            </p:cNvPr>
            <p:cNvSpPr/>
            <p:nvPr/>
          </p:nvSpPr>
          <p:spPr>
            <a:xfrm>
              <a:off x="9970918" y="4064456"/>
              <a:ext cx="862265" cy="191530"/>
            </a:xfrm>
            <a:prstGeom prst="rect">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8806FC6-3F88-1C43-B66D-F038238DC031}"/>
                </a:ext>
              </a:extLst>
            </p:cNvPr>
            <p:cNvSpPr txBox="1"/>
            <p:nvPr/>
          </p:nvSpPr>
          <p:spPr>
            <a:xfrm>
              <a:off x="10852489" y="3956660"/>
              <a:ext cx="536713" cy="369332"/>
            </a:xfrm>
            <a:prstGeom prst="rect">
              <a:avLst/>
            </a:prstGeom>
            <a:noFill/>
          </p:spPr>
          <p:txBody>
            <a:bodyPr wrap="square" rtlCol="0">
              <a:spAutoFit/>
            </a:bodyPr>
            <a:lstStyle/>
            <a:p>
              <a:r>
                <a:rPr lang="en-US" dirty="0"/>
                <a:t>(1)</a:t>
              </a:r>
            </a:p>
          </p:txBody>
        </p:sp>
        <p:sp>
          <p:nvSpPr>
            <p:cNvPr id="9" name="TextBox 8">
              <a:extLst>
                <a:ext uri="{FF2B5EF4-FFF2-40B4-BE49-F238E27FC236}">
                  <a16:creationId xmlns:a16="http://schemas.microsoft.com/office/drawing/2014/main" id="{CDBF58FA-2CE9-5345-BF4C-76608DBED732}"/>
                </a:ext>
              </a:extLst>
            </p:cNvPr>
            <p:cNvSpPr txBox="1"/>
            <p:nvPr/>
          </p:nvSpPr>
          <p:spPr>
            <a:xfrm>
              <a:off x="10734260" y="4748769"/>
              <a:ext cx="536713" cy="369332"/>
            </a:xfrm>
            <a:prstGeom prst="rect">
              <a:avLst/>
            </a:prstGeom>
            <a:noFill/>
          </p:spPr>
          <p:txBody>
            <a:bodyPr wrap="square" rtlCol="0">
              <a:spAutoFit/>
            </a:bodyPr>
            <a:lstStyle/>
            <a:p>
              <a:r>
                <a:rPr lang="en-US" dirty="0"/>
                <a:t>(2)</a:t>
              </a:r>
            </a:p>
          </p:txBody>
        </p:sp>
      </p:grpSp>
    </p:spTree>
    <p:extLst>
      <p:ext uri="{BB962C8B-B14F-4D97-AF65-F5344CB8AC3E}">
        <p14:creationId xmlns:p14="http://schemas.microsoft.com/office/powerpoint/2010/main" val="6463441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1707</TotalTime>
  <Words>6644</Words>
  <Application>Microsoft Macintosh PowerPoint</Application>
  <PresentationFormat>Widescreen</PresentationFormat>
  <Paragraphs>458</Paragraphs>
  <Slides>51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Calibri</vt:lpstr>
      <vt:lpstr>Calibri Light</vt:lpstr>
      <vt:lpstr>Office Theme</vt:lpstr>
      <vt:lpstr>Data Exploration GUI</vt:lpstr>
      <vt:lpstr>Table of Contents</vt:lpstr>
      <vt:lpstr>Purpose</vt:lpstr>
      <vt:lpstr>Structure</vt:lpstr>
      <vt:lpstr>Setup: Terminal Navigation</vt:lpstr>
      <vt:lpstr>Setup: Installing python</vt:lpstr>
      <vt:lpstr>Setup: Installing Jupyter Notebook</vt:lpstr>
      <vt:lpstr>Setup: Installing Packages</vt:lpstr>
      <vt:lpstr>Setup: Downloading the GUI</vt:lpstr>
      <vt:lpstr>Setup: Creating Projects</vt:lpstr>
      <vt:lpstr>Setup: Creating Projects</vt:lpstr>
      <vt:lpstr>Setup: Creating Projects</vt:lpstr>
      <vt:lpstr>Setup: Creating Experiments</vt:lpstr>
      <vt:lpstr>Setup: Creating Experiments</vt:lpstr>
      <vt:lpstr>Setup: Empty Experiment File Structure</vt:lpstr>
      <vt:lpstr>Workflow: Adding Data</vt:lpstr>
      <vt:lpstr>Workflow: Adding Data (Bulk: Tube)</vt:lpstr>
      <vt:lpstr>Workflow: Adding Data (Bulk: Plate)</vt:lpstr>
      <vt:lpstr>Workflow: Adding Data (Single Cell: Tube)</vt:lpstr>
      <vt:lpstr>Workflow: Adding Data (Single Cell: Tube)</vt:lpstr>
      <vt:lpstr>Workflow: Choosing an Experiment</vt:lpstr>
      <vt:lpstr>Workflow: Adding labels (Bulk or Single Cell: Tubes)</vt:lpstr>
      <vt:lpstr>Workflow: Adding labels (Bulk or Single Cell: Tubes)</vt:lpstr>
      <vt:lpstr>Workflow: Adding labels (Bulk or Single Cell: Tubes)</vt:lpstr>
      <vt:lpstr>Workflow: Adding labels (Bulk or Single Cell: Tubes)</vt:lpstr>
      <vt:lpstr>Workflow: Process Data</vt:lpstr>
      <vt:lpstr>Workflow: Plotting</vt:lpstr>
      <vt:lpstr>Workflow: Plotting</vt:lpstr>
      <vt:lpstr>Workflow: Plotting</vt:lpstr>
      <vt:lpstr>Workflow: Plotting</vt:lpstr>
      <vt:lpstr>Workflow: Plotting</vt:lpstr>
      <vt:lpstr>Workflow: Plotting</vt:lpstr>
      <vt:lpstr>Workflow: Plotting</vt:lpstr>
      <vt:lpstr>Workflow: Plotting</vt:lpstr>
      <vt:lpstr>Example of plot generated:</vt:lpstr>
      <vt:lpstr>Workflow: Analysis</vt:lpstr>
      <vt:lpstr>Workflow: Analysis</vt:lpstr>
      <vt:lpstr>Workflow: Analysis</vt:lpstr>
      <vt:lpstr>Workflow: Analysis</vt:lpstr>
      <vt:lpstr>Workflow: Analysis</vt:lpstr>
      <vt:lpstr>Workflow: Analysis</vt:lpstr>
      <vt:lpstr>Workflow: Analysis</vt:lpstr>
      <vt:lpstr>Workflow: Analysis</vt:lpstr>
      <vt:lpstr>Workflow: Analysis</vt:lpstr>
      <vt:lpstr>Workflow: Analysis</vt:lpstr>
      <vt:lpstr>Workflow: Analysis</vt:lpstr>
      <vt:lpstr>Workflow: Analysis</vt:lpstr>
      <vt:lpstr>Workflow: Analysis</vt:lpstr>
      <vt:lpstr>Workflow: Analysis</vt:lpstr>
      <vt:lpstr>Workflow: Analysis</vt:lpstr>
      <vt:lpstr>Final Notes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Exploration GUI</dc:title>
  <dc:creator>Achar, Sooraj (NIH/NCI) [F]</dc:creator>
  <cp:lastModifiedBy>Achar, Sooraj (NIH/NCI) [F]</cp:lastModifiedBy>
  <cp:revision>61</cp:revision>
  <dcterms:created xsi:type="dcterms:W3CDTF">2020-04-15T12:24:08Z</dcterms:created>
  <dcterms:modified xsi:type="dcterms:W3CDTF">2020-04-17T18:44:51Z</dcterms:modified>
</cp:coreProperties>
</file>